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Helvetica Neue"/>
      <p:regular r:id="rId21"/>
      <p:bold r:id="rId22"/>
      <p:italic r:id="rId23"/>
      <p:boldItalic r:id="rId24"/>
    </p:embeddedFont>
    <p:embeddedFont>
      <p:font typeface="Helvetica Neue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Light-bold.fntdata"/><Relationship Id="rId25" Type="http://schemas.openxmlformats.org/officeDocument/2006/relationships/font" Target="fonts/HelveticaNeueLight-regular.fntdata"/><Relationship Id="rId28" Type="http://schemas.openxmlformats.org/officeDocument/2006/relationships/font" Target="fonts/HelveticaNeueLight-boldItalic.fntdata"/><Relationship Id="rId27" Type="http://schemas.openxmlformats.org/officeDocument/2006/relationships/font" Target="fonts/HelveticaNeue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4907333/"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nn.3265#ref-CR15" TargetMode="External"/><Relationship Id="rId3" Type="http://schemas.openxmlformats.org/officeDocument/2006/relationships/hyperlink" Target="https://www.nature.com/articles/nn.3265#ref-CR16"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046615cb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046615cb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rgbClr val="202122"/>
                </a:solidFill>
              </a:rPr>
              <a:t>Neural activity is correlated --&gt; Does this imply it is </a:t>
            </a:r>
            <a:r>
              <a:rPr i="1" lang="en">
                <a:solidFill>
                  <a:srgbClr val="202122"/>
                </a:solidFill>
              </a:rPr>
              <a:t>connected</a:t>
            </a:r>
            <a:r>
              <a:rPr lang="en">
                <a:solidFill>
                  <a:srgbClr val="202122"/>
                </a:solidFill>
              </a:rPr>
              <a:t>?</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Connectivity --&gt; Network functionality --&gt; Predicting FUTURE network dynamics</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Lots of implications involved here</a:t>
            </a:r>
            <a:endParaRPr>
              <a:solidFill>
                <a:srgbClr val="202122"/>
              </a:solidFill>
            </a:endParaRPr>
          </a:p>
          <a:p>
            <a:pPr indent="-298450" lvl="0" marL="457200" rtl="0" algn="l">
              <a:lnSpc>
                <a:spcPct val="115000"/>
              </a:lnSpc>
              <a:spcBef>
                <a:spcPts val="0"/>
              </a:spcBef>
              <a:spcAft>
                <a:spcPts val="0"/>
              </a:spcAft>
              <a:buClr>
                <a:schemeClr val="dk1"/>
              </a:buClr>
              <a:buSzPts val="1100"/>
              <a:buChar char="●"/>
            </a:pPr>
            <a:r>
              <a:rPr lang="en">
                <a:solidFill>
                  <a:srgbClr val="202122"/>
                </a:solidFill>
              </a:rPr>
              <a:t>Common input problem:</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Which 'connections' are causal vs. correlations based on an unobserved common input</a:t>
            </a:r>
            <a:endParaRPr>
              <a:solidFill>
                <a:srgbClr val="202122"/>
              </a:solidFill>
            </a:endParaRPr>
          </a:p>
          <a:p>
            <a:pPr indent="-298450" lvl="0" marL="457200" rtl="0" algn="l">
              <a:lnSpc>
                <a:spcPct val="115000"/>
              </a:lnSpc>
              <a:spcBef>
                <a:spcPts val="0"/>
              </a:spcBef>
              <a:spcAft>
                <a:spcPts val="0"/>
              </a:spcAft>
              <a:buClr>
                <a:schemeClr val="dk1"/>
              </a:buClr>
              <a:buSzPts val="1100"/>
              <a:buChar char="●"/>
            </a:pPr>
            <a:r>
              <a:rPr lang="en">
                <a:solidFill>
                  <a:srgbClr val="202122"/>
                </a:solidFill>
              </a:rPr>
              <a:t>Shotgun experimental design:</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Image subsets of a network one at a time</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Use stats to estimate the full network connectivity</a:t>
            </a:r>
            <a:endParaRPr>
              <a:solidFill>
                <a:srgbClr val="202122"/>
              </a:solidFill>
            </a:endParaRPr>
          </a:p>
          <a:p>
            <a:pPr indent="-298450" lvl="0" marL="457200" rtl="0" algn="l">
              <a:lnSpc>
                <a:spcPct val="115000"/>
              </a:lnSpc>
              <a:spcBef>
                <a:spcPts val="0"/>
              </a:spcBef>
              <a:spcAft>
                <a:spcPts val="0"/>
              </a:spcAft>
              <a:buClr>
                <a:schemeClr val="dk1"/>
              </a:buClr>
              <a:buSzPts val="1100"/>
              <a:buChar char="●"/>
            </a:pPr>
            <a:r>
              <a:rPr lang="en">
                <a:solidFill>
                  <a:srgbClr val="202122"/>
                </a:solidFill>
              </a:rPr>
              <a:t>Verification of connectivity:</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Optogenetics</a:t>
            </a:r>
            <a:endParaRPr>
              <a:solidFill>
                <a:srgbClr val="202122"/>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046615cb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046615cb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Dimensionality reduction: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Find the underlying, low-dimensional, hidden signal from the high-dimensional neural activity</a:t>
            </a:r>
            <a:endParaRPr>
              <a:solidFill>
                <a:srgbClr val="202122"/>
              </a:solidFill>
            </a:endParaRPr>
          </a:p>
          <a:p>
            <a:pPr indent="-298450" lvl="2" marL="1371600" rtl="0" algn="l">
              <a:lnSpc>
                <a:spcPct val="115000"/>
              </a:lnSpc>
              <a:spcBef>
                <a:spcPts val="0"/>
              </a:spcBef>
              <a:spcAft>
                <a:spcPts val="0"/>
              </a:spcAft>
              <a:buClr>
                <a:schemeClr val="dk1"/>
              </a:buClr>
              <a:buSzPts val="1100"/>
              <a:buChar char="■"/>
            </a:pPr>
            <a:r>
              <a:rPr lang="en">
                <a:solidFill>
                  <a:srgbClr val="202122"/>
                </a:solidFill>
              </a:rPr>
              <a:t>Based on some hypothesis</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Usually using a Bayesian paradigm</a:t>
            </a:r>
            <a:endParaRPr>
              <a:solidFill>
                <a:srgbClr val="202122"/>
              </a:solidFill>
            </a:endParaRPr>
          </a:p>
          <a:p>
            <a:pPr indent="-298450" lvl="2" marL="1371600" rtl="0" algn="l">
              <a:lnSpc>
                <a:spcPct val="115000"/>
              </a:lnSpc>
              <a:spcBef>
                <a:spcPts val="0"/>
              </a:spcBef>
              <a:spcAft>
                <a:spcPts val="0"/>
              </a:spcAft>
              <a:buClr>
                <a:schemeClr val="dk1"/>
              </a:buClr>
              <a:buSzPts val="1100"/>
              <a:buChar char="■"/>
            </a:pPr>
            <a:r>
              <a:rPr lang="en">
                <a:solidFill>
                  <a:srgbClr val="202122"/>
                </a:solidFill>
              </a:rPr>
              <a:t>"generative probabilistic model is stipulated to link low-dimensional latent signals to high-dimensional neural spike trains, and then a computational inference procedure recovers the posterior distribution of the latent variable from the observed data"</a:t>
            </a:r>
            <a:endParaRPr>
              <a:solidFill>
                <a:srgbClr val="202122"/>
              </a:solidFill>
            </a:endParaRPr>
          </a:p>
          <a:p>
            <a:pPr indent="-298450" lvl="0" marL="457200" rtl="0" algn="l">
              <a:lnSpc>
                <a:spcPct val="115000"/>
              </a:lnSpc>
              <a:spcBef>
                <a:spcPts val="0"/>
              </a:spcBef>
              <a:spcAft>
                <a:spcPts val="0"/>
              </a:spcAft>
              <a:buClr>
                <a:schemeClr val="dk1"/>
              </a:buClr>
              <a:buSzPts val="1100"/>
              <a:buChar char="●"/>
            </a:pPr>
            <a:r>
              <a:rPr lang="en">
                <a:solidFill>
                  <a:srgbClr val="202122"/>
                </a:solidFill>
              </a:rPr>
              <a:t>Examples of dimensionality reduction in neuroscience discoveries:</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Mixed selectivity in PFC</a:t>
            </a:r>
            <a:endParaRPr>
              <a:solidFill>
                <a:srgbClr val="202122"/>
              </a:solidFill>
            </a:endParaRPr>
          </a:p>
          <a:p>
            <a:pPr indent="-298450" lvl="2" marL="1371600" rtl="0" algn="l">
              <a:lnSpc>
                <a:spcPct val="115000"/>
              </a:lnSpc>
              <a:spcBef>
                <a:spcPts val="0"/>
              </a:spcBef>
              <a:spcAft>
                <a:spcPts val="0"/>
              </a:spcAft>
              <a:buClr>
                <a:schemeClr val="dk1"/>
              </a:buClr>
              <a:buSzPts val="1100"/>
              <a:buChar char="■"/>
            </a:pPr>
            <a:r>
              <a:rPr lang="en">
                <a:solidFill>
                  <a:srgbClr val="202122"/>
                </a:solidFill>
              </a:rPr>
              <a:t>Even though single neuron activity gets extremely complex, you can find behavioral correlates at the population level</a:t>
            </a:r>
            <a:endParaRPr>
              <a:solidFill>
                <a:srgbClr val="202122"/>
              </a:solidFill>
            </a:endParaRPr>
          </a:p>
          <a:p>
            <a:pPr indent="-298450" lvl="2" marL="1371600" rtl="0" algn="l">
              <a:lnSpc>
                <a:spcPct val="115000"/>
              </a:lnSpc>
              <a:spcBef>
                <a:spcPts val="0"/>
              </a:spcBef>
              <a:spcAft>
                <a:spcPts val="0"/>
              </a:spcAft>
              <a:buClr>
                <a:srgbClr val="202122"/>
              </a:buClr>
              <a:buSzPts val="1100"/>
              <a:buChar char="■"/>
            </a:pPr>
            <a:r>
              <a:rPr lang="en">
                <a:solidFill>
                  <a:srgbClr val="202122"/>
                </a:solidFill>
              </a:rPr>
              <a:t>“</a:t>
            </a:r>
            <a:r>
              <a:rPr lang="en" sz="1050">
                <a:solidFill>
                  <a:schemeClr val="dk1"/>
                </a:solidFill>
                <a:highlight>
                  <a:srgbClr val="FFFFFF"/>
                </a:highlight>
                <a:latin typeface="Helvetica Neue"/>
                <a:ea typeface="Helvetica Neue"/>
                <a:cs typeface="Helvetica Neue"/>
                <a:sym typeface="Helvetica Neue"/>
              </a:rPr>
              <a:t>This new representation consists of a few fundamental activity components that capture 95% of the firing rate variance of &gt;800 neurons. Surprisingly, the memory-related activity components account for &lt;20% of this firing rate variance. The observed heterogeneity of neural responses results from random combinations of these fundamental components. Based on these components, we constructed a generative linear model of the network activity. The model suggests that the representations of time and memory are maintained by separate mechanisms, even while sharing a common anatomical substrate.</a:t>
            </a:r>
            <a:r>
              <a:rPr lang="en">
                <a:solidFill>
                  <a:srgbClr val="202122"/>
                </a:solidFill>
              </a:rPr>
              <a:t>”</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Different computations in brain regions are computed in specific subspaces of neural populations</a:t>
            </a:r>
            <a:endParaRPr>
              <a:solidFill>
                <a:srgbClr val="202122"/>
              </a:solidFill>
            </a:endParaRPr>
          </a:p>
          <a:p>
            <a:pPr indent="-298450" lvl="2" marL="1371600" rtl="0" algn="l">
              <a:lnSpc>
                <a:spcPct val="115000"/>
              </a:lnSpc>
              <a:spcBef>
                <a:spcPts val="0"/>
              </a:spcBef>
              <a:spcAft>
                <a:spcPts val="0"/>
              </a:spcAft>
              <a:buClr>
                <a:schemeClr val="dk1"/>
              </a:buClr>
              <a:buSzPts val="1100"/>
              <a:buChar char="■"/>
            </a:pPr>
            <a:r>
              <a:rPr lang="en">
                <a:solidFill>
                  <a:srgbClr val="202122"/>
                </a:solidFill>
              </a:rPr>
              <a:t>And there are constraints on learning based on these subspaces</a:t>
            </a:r>
            <a:endParaRPr>
              <a:solidFill>
                <a:srgbClr val="202122"/>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046615cb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046615cb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2" marL="1371600" rtl="0" algn="l">
              <a:lnSpc>
                <a:spcPct val="115000"/>
              </a:lnSpc>
              <a:spcBef>
                <a:spcPts val="1200"/>
              </a:spcBef>
              <a:spcAft>
                <a:spcPts val="0"/>
              </a:spcAft>
              <a:buClr>
                <a:schemeClr val="dk1"/>
              </a:buClr>
              <a:buSzPts val="1100"/>
              <a:buAutoNum type="arabicPeriod"/>
            </a:pPr>
            <a:r>
              <a:rPr lang="en">
                <a:solidFill>
                  <a:schemeClr val="dk1"/>
                </a:solidFill>
              </a:rPr>
              <a:t>Are the results from these novel tools simply the same results we already knew from prior research?</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It might just look shinier because it's a new way of framing the same thing</a:t>
            </a:r>
            <a:endParaRPr>
              <a:solidFill>
                <a:schemeClr val="dk1"/>
              </a:solidFill>
            </a:endParaRPr>
          </a:p>
          <a:p>
            <a:pPr indent="-298450" lvl="2" marL="1371600" rtl="0" algn="l">
              <a:lnSpc>
                <a:spcPct val="115000"/>
              </a:lnSpc>
              <a:spcBef>
                <a:spcPts val="0"/>
              </a:spcBef>
              <a:spcAft>
                <a:spcPts val="0"/>
              </a:spcAft>
              <a:buClr>
                <a:schemeClr val="dk1"/>
              </a:buClr>
              <a:buSzPts val="1100"/>
              <a:buAutoNum type="arabicPeriod"/>
            </a:pPr>
            <a:r>
              <a:rPr lang="en">
                <a:solidFill>
                  <a:schemeClr val="dk1"/>
                </a:solidFill>
              </a:rPr>
              <a:t>Does having more data really produce more findings?</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Does the task also have to be more complex? Or can the same simple questions with more data give us that much more information?</a:t>
            </a:r>
            <a:endParaRPr>
              <a:solidFill>
                <a:schemeClr val="dk1"/>
              </a:solidFill>
            </a:endParaRPr>
          </a:p>
          <a:p>
            <a:pPr indent="-298450" lvl="2" marL="1371600" rtl="0" algn="l">
              <a:lnSpc>
                <a:spcPct val="115000"/>
              </a:lnSpc>
              <a:spcBef>
                <a:spcPts val="0"/>
              </a:spcBef>
              <a:spcAft>
                <a:spcPts val="0"/>
              </a:spcAft>
              <a:buClr>
                <a:schemeClr val="dk1"/>
              </a:buClr>
              <a:buSzPts val="1100"/>
              <a:buAutoNum type="arabicPeriod"/>
            </a:pPr>
            <a:r>
              <a:rPr lang="en">
                <a:solidFill>
                  <a:schemeClr val="dk1"/>
                </a:solidFill>
              </a:rPr>
              <a:t>Will these approaches create a real understanding of the brain?</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We are producing more data than ever before, now we are in need of theories that are actually tethered to this data</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We are reaching a stage we thought was only sci-fi</a:t>
            </a:r>
            <a:endParaRPr>
              <a:solidFill>
                <a:schemeClr val="dk1"/>
              </a:solidFill>
            </a:endParaRPr>
          </a:p>
          <a:p>
            <a:pPr indent="-298450" lvl="4" marL="2286000" rtl="0" algn="l">
              <a:lnSpc>
                <a:spcPct val="115000"/>
              </a:lnSpc>
              <a:spcBef>
                <a:spcPts val="0"/>
              </a:spcBef>
              <a:spcAft>
                <a:spcPts val="0"/>
              </a:spcAft>
              <a:buClr>
                <a:schemeClr val="dk1"/>
              </a:buClr>
              <a:buSzPts val="1100"/>
              <a:buChar char="■"/>
            </a:pPr>
            <a:r>
              <a:rPr lang="en">
                <a:solidFill>
                  <a:schemeClr val="dk1"/>
                </a:solidFill>
              </a:rPr>
              <a:t>We'll be able to measure with precision the spatial and temporal activity from neurons while doing some behavior</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Solution: </a:t>
            </a:r>
            <a:r>
              <a:rPr b="1" lang="en">
                <a:solidFill>
                  <a:schemeClr val="dk1"/>
                </a:solidFill>
              </a:rPr>
              <a:t>accelerate the experiment-analysis-theory cycle</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046615cb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046615cb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efbb431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efbb431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direct implementation of using data science tools, like text mining, in the scientific method (to accomplish hypothesis generation/general exploration).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cc1b5c80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cc1b5c80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cc1b5c8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cc1b5c8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cc1b5c8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cc1b5c8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046615cb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046615c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cc1b5c80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cc1b5c8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fMRI: indirect measure of brain activity via BOLD signal</a:t>
            </a:r>
            <a:endParaRPr/>
          </a:p>
          <a:p>
            <a:pPr indent="-298450" lvl="0" marL="457200" rtl="0" algn="l">
              <a:spcBef>
                <a:spcPts val="0"/>
              </a:spcBef>
              <a:spcAft>
                <a:spcPts val="0"/>
              </a:spcAft>
              <a:buSzPts val="1100"/>
              <a:buChar char="-"/>
            </a:pPr>
            <a:r>
              <a:rPr lang="en"/>
              <a:t>Neurons need oxygen to fire</a:t>
            </a:r>
            <a:endParaRPr/>
          </a:p>
          <a:p>
            <a:pPr indent="-298450" lvl="0" marL="457200" rtl="0" algn="l">
              <a:spcBef>
                <a:spcPts val="0"/>
              </a:spcBef>
              <a:spcAft>
                <a:spcPts val="0"/>
              </a:spcAft>
              <a:buSzPts val="1100"/>
              <a:buChar char="-"/>
            </a:pPr>
            <a:r>
              <a:rPr lang="en"/>
              <a:t>Haemodynamic response = blood releases oxygen to active neurons more than inactive neurons</a:t>
            </a:r>
            <a:endParaRPr/>
          </a:p>
          <a:p>
            <a:pPr indent="-298450" lvl="0" marL="457200" rtl="0" algn="l">
              <a:spcBef>
                <a:spcPts val="0"/>
              </a:spcBef>
              <a:spcAft>
                <a:spcPts val="0"/>
              </a:spcAft>
              <a:buSzPts val="1100"/>
              <a:buChar char="-"/>
            </a:pPr>
            <a:r>
              <a:rPr lang="en"/>
              <a:t>fMRI detects the change in relative levels of oxygenated vs. deoxygenated blood based on the different magnetic susceptibility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MEG: slightly more direct measure of brain activity via magnetic fields produced by electrical currents</a:t>
            </a:r>
            <a:endParaRPr/>
          </a:p>
          <a:p>
            <a:pPr indent="-298450" lvl="0" marL="457200" rtl="0" algn="l">
              <a:spcBef>
                <a:spcPts val="0"/>
              </a:spcBef>
              <a:spcAft>
                <a:spcPts val="0"/>
              </a:spcAft>
              <a:buSzPts val="1100"/>
              <a:buChar char="-"/>
            </a:pPr>
            <a:r>
              <a:rPr lang="en"/>
              <a:t>The net effects of ionic currents from neurons during synaptic transmission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EEG/ECoG/Implanted electrodes: direct measure of electrical brain activity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currency of neurons is electricity and this neural data measures electrical activity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gets complicated because you don’t know exactly what the electrical activity is measuring from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Buzsaki, 2012 paper</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2"/>
              </a:rPr>
              <a:t>https://www.ncbi.nlm.nih.gov/pmc/articles/PMC4907333/</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046615cb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046615cb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First, what is it? </a:t>
            </a:r>
            <a:r>
              <a:rPr i="1" lang="en">
                <a:solidFill>
                  <a:schemeClr val="dk1"/>
                </a:solidFill>
              </a:rPr>
              <a:t>via wikipedia</a:t>
            </a:r>
            <a:endParaRPr i="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microscopy technique to measure calcium (Ca2+)"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t>
            </a:r>
            <a:r>
              <a:rPr lang="en">
                <a:solidFill>
                  <a:srgbClr val="202122"/>
                </a:solidFill>
              </a:rPr>
              <a:t>In neurons, electrical activity is always accompanied by an influx of Ca</a:t>
            </a:r>
            <a:r>
              <a:rPr baseline="30000" lang="en">
                <a:solidFill>
                  <a:srgbClr val="202122"/>
                </a:solidFill>
              </a:rPr>
              <a:t>2+</a:t>
            </a:r>
            <a:r>
              <a:rPr lang="en">
                <a:solidFill>
                  <a:srgbClr val="202122"/>
                </a:solidFill>
              </a:rPr>
              <a:t> ions. Thus, calcium imaging can be used to monitor the electrical activity in hundreds of neurons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Advantages: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Cell-type specificity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Less invasive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Couples easily with genetic tools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Can record from a LARGE amount of neurons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Experimental design flexibility</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Can control which subset of neurons to image at specific times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Disadvantages: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 </a:t>
            </a:r>
            <a:r>
              <a:rPr i="1" lang="en">
                <a:solidFill>
                  <a:schemeClr val="dk1"/>
                </a:solidFill>
              </a:rPr>
              <a:t>directly</a:t>
            </a:r>
            <a:r>
              <a:rPr lang="en">
                <a:solidFill>
                  <a:schemeClr val="dk1"/>
                </a:solidFill>
              </a:rPr>
              <a:t> measuring neural activity</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Requires denoising, temporally deconvolving, and spatially demixing to estimate spiking</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a:t>
            </a:r>
            <a:r>
              <a:rPr lang="en">
                <a:solidFill>
                  <a:srgbClr val="505050"/>
                </a:solidFill>
              </a:rPr>
              <a:t>identify the locations of the neurons, demix spatially overlapping components, and denoise and deconvolve the spiking activity from the slow dynamics of the calcium indicator</a:t>
            </a:r>
            <a:r>
              <a:rPr lang="en">
                <a:solidFill>
                  <a:schemeClr val="dk1"/>
                </a:solidFill>
              </a:rPr>
              <a: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Nonnegative matrix factorization (NMF) tries to solve this problem by simultaneously demixing/deconvolving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 to improve this area of research in the future: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'Gold standard' datasets that can objectively be used to score algorithm performance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This could automate the denoising process for calcium imaging</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An example of this: IARPA MICRONS project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Optimization of experimental design &amp; analysis methods to image larger populations at higher temporal resolution</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Spatial resolution can be sacrificed for temporal</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Especially if we have knowledge about cell-specificity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Measure single-neuron activity in small moving animals with flexible nervous systems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046615cb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046615cb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origins of the microelectrode array (MEA) come from the desire of neuroscientists to record neuronal activity “at a large number of points, over periods of days or weeks” in order to study the “development and plasticity of electrical interactions among the cultured element” with “a convenient non-destructive method” (Thomas et al, 1972).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200">
                <a:solidFill>
                  <a:srgbClr val="404040"/>
                </a:solidFill>
                <a:highlight>
                  <a:srgbClr val="FFFFFF"/>
                </a:highlight>
                <a:latin typeface="Helvetica Neue"/>
                <a:ea typeface="Helvetica Neue"/>
                <a:cs typeface="Helvetica Neue"/>
                <a:sym typeface="Helvetica Neue"/>
              </a:rPr>
              <a:t>A multi-electrode array is a grid of tightly spaced microscopic electrodes embedded in the bottom of each well in a multi-well MEA plate.(Figure A). Electrically active cells, such as neurons or cardiomyocytes, can be cultured over the electrodes (Figure B). Over time, as the cultures become established, they form cohesive networks and present an electrophysiological profile (Figure C). The resulting electrical activity, spontaneous or induced firing of neurons, or the uniform beat of cardiomyocytes, is captured from each electrode on a microsecond timescale providing both temporally and spatially precise data.</a:t>
            </a:r>
            <a:endParaRPr sz="1200">
              <a:solidFill>
                <a:srgbClr val="40404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404040"/>
              </a:solidFill>
              <a:highlight>
                <a:srgbClr val="FFFFFF"/>
              </a:highlight>
              <a:latin typeface="Helvetica Neue"/>
              <a:ea typeface="Helvetica Neue"/>
              <a:cs typeface="Helvetica Neue"/>
              <a:sym typeface="Helvetica Neue"/>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Spike sorting, what is it? </a:t>
            </a:r>
            <a:r>
              <a:rPr i="1" lang="en">
                <a:solidFill>
                  <a:schemeClr val="dk1"/>
                </a:solidFill>
              </a:rPr>
              <a:t>via scholarpedia</a:t>
            </a:r>
            <a:endParaRPr i="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grouping of spikes into clusters based on the similarity of their shapes"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"each neuron tends to fire spikes of a particular shape, the resulting clusters correspond to the activity of different putative neurons. The end result of spike sorting is the determination of which spike corresponds to which of these neurons"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Spike sorting can have some manual intervention to get higher SNR with small-scale recordings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is impossible with large-scale multielectrode arrays (MEAs)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Too much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Future solutions: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"Triage-then-cluster" approach</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Matching pursuit algorithm to lower the computational demand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Gold standard datasets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Can use optogenetic tagging methods</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Some neurons are activated at known times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Known brain region neural activity</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Ex: mosaic tiling of receptive fields in primate retina</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Simulations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Clusterless decoding</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Take into account the 'unsorted' spikes that have a lower SNR</a:t>
            </a:r>
            <a:endParaRPr>
              <a:solidFill>
                <a:schemeClr val="dk1"/>
              </a:solidFill>
            </a:endParaRPr>
          </a:p>
          <a:p>
            <a:pPr indent="0" lvl="0" marL="0" rtl="0" algn="l">
              <a:spcBef>
                <a:spcPts val="1200"/>
              </a:spcBef>
              <a:spcAft>
                <a:spcPts val="0"/>
              </a:spcAft>
              <a:buNone/>
            </a:pPr>
            <a:r>
              <a:t/>
            </a:r>
            <a:endParaRPr sz="1200">
              <a:solidFill>
                <a:srgbClr val="404040"/>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046615cb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046615cb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chemeClr val="dk1"/>
              </a:buClr>
              <a:buSzPts val="1100"/>
              <a:buChar char="○"/>
            </a:pPr>
            <a:r>
              <a:rPr lang="en">
                <a:solidFill>
                  <a:schemeClr val="dk1"/>
                </a:solidFill>
              </a:rPr>
              <a:t>Ordinary linear regression predicts unknown quantity (response variable) as a linear combination of a set of observed values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Constant change in predictor --&gt; constant change in response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Response variables have normal distributions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GLM's generalize ordinary linear regression by "</a:t>
            </a:r>
            <a:r>
              <a:rPr lang="en">
                <a:solidFill>
                  <a:srgbClr val="202122"/>
                </a:solidFill>
              </a:rPr>
              <a:t>allowing for response variables that have </a:t>
            </a:r>
            <a:r>
              <a:rPr b="1" lang="en">
                <a:solidFill>
                  <a:srgbClr val="202122"/>
                </a:solidFill>
              </a:rPr>
              <a:t>arbitrary distributions</a:t>
            </a:r>
            <a:r>
              <a:rPr lang="en">
                <a:solidFill>
                  <a:srgbClr val="202122"/>
                </a:solidFill>
              </a:rPr>
              <a:t>, and for an arbitrary function of the response variable (the </a:t>
            </a:r>
            <a:r>
              <a:rPr b="1" i="1" lang="en">
                <a:solidFill>
                  <a:srgbClr val="202122"/>
                </a:solidFill>
              </a:rPr>
              <a:t>link function</a:t>
            </a:r>
            <a:r>
              <a:rPr lang="en">
                <a:solidFill>
                  <a:srgbClr val="202122"/>
                </a:solidFill>
              </a:rPr>
              <a:t>) to vary linearly with the predictors (rather than assuming that the response itself must vary linearly)"</a:t>
            </a:r>
            <a:endParaRPr>
              <a:solidFill>
                <a:srgbClr val="202122"/>
              </a:solidFill>
            </a:endParaRPr>
          </a:p>
          <a:p>
            <a:pPr indent="-298450" lvl="0" marL="457200" rtl="0" algn="l">
              <a:lnSpc>
                <a:spcPct val="115000"/>
              </a:lnSpc>
              <a:spcBef>
                <a:spcPts val="0"/>
              </a:spcBef>
              <a:spcAft>
                <a:spcPts val="0"/>
              </a:spcAft>
              <a:buClr>
                <a:schemeClr val="dk1"/>
              </a:buClr>
              <a:buSzPts val="1100"/>
              <a:buChar char="●"/>
            </a:pPr>
            <a:r>
              <a:rPr lang="en">
                <a:solidFill>
                  <a:srgbClr val="202122"/>
                </a:solidFill>
              </a:rPr>
              <a:t>Spike trains can be regressed against behavior, hidden factors, and other spiking</a:t>
            </a:r>
            <a:endParaRPr>
              <a:solidFill>
                <a:srgbClr val="202122"/>
              </a:solidFill>
            </a:endParaRPr>
          </a:p>
          <a:p>
            <a:pPr indent="-298450" lvl="0" marL="457200" rtl="0" algn="l">
              <a:lnSpc>
                <a:spcPct val="115000"/>
              </a:lnSpc>
              <a:spcBef>
                <a:spcPts val="0"/>
              </a:spcBef>
              <a:spcAft>
                <a:spcPts val="0"/>
              </a:spcAft>
              <a:buClr>
                <a:schemeClr val="dk1"/>
              </a:buClr>
              <a:buSzPts val="1100"/>
              <a:buChar char="●"/>
            </a:pPr>
            <a:r>
              <a:rPr lang="en">
                <a:solidFill>
                  <a:srgbClr val="202122"/>
                </a:solidFill>
              </a:rPr>
              <a:t>GLMs can predict nonlinear responses</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If they have a good 'feature set' (collection of variables to regress against the neural activity)</a:t>
            </a:r>
            <a:endParaRPr>
              <a:solidFill>
                <a:srgbClr val="202122"/>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cc1b5c80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cc1b5c80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rgbClr val="202122"/>
                </a:solidFill>
              </a:rPr>
              <a:t>Brain-Machine Interfaces</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ReFIT (2012)</a:t>
            </a:r>
            <a:endParaRPr>
              <a:solidFill>
                <a:srgbClr val="202122"/>
              </a:solidFill>
            </a:endParaRPr>
          </a:p>
          <a:p>
            <a:pPr indent="-298450" lvl="2" marL="1371600" rtl="0" algn="l">
              <a:lnSpc>
                <a:spcPct val="115000"/>
              </a:lnSpc>
              <a:spcBef>
                <a:spcPts val="0"/>
              </a:spcBef>
              <a:spcAft>
                <a:spcPts val="0"/>
              </a:spcAft>
              <a:buClr>
                <a:schemeClr val="dk1"/>
              </a:buClr>
              <a:buSzPts val="1100"/>
              <a:buChar char="■"/>
            </a:pPr>
            <a:r>
              <a:rPr lang="en">
                <a:solidFill>
                  <a:srgbClr val="202122"/>
                </a:solidFill>
              </a:rPr>
              <a:t>Decoding algorithm that has improved the field of BCI in the motor cortex</a:t>
            </a:r>
            <a:endParaRPr>
              <a:solidFill>
                <a:srgbClr val="202122"/>
              </a:solidFill>
            </a:endParaRPr>
          </a:p>
          <a:p>
            <a:pPr indent="-298450" lvl="2" marL="1371600" rtl="0" algn="l">
              <a:lnSpc>
                <a:spcPct val="115000"/>
              </a:lnSpc>
              <a:spcBef>
                <a:spcPts val="0"/>
              </a:spcBef>
              <a:spcAft>
                <a:spcPts val="0"/>
              </a:spcAft>
              <a:buClr>
                <a:schemeClr val="dk1"/>
              </a:buClr>
              <a:buSzPts val="1100"/>
              <a:buChar char="■"/>
            </a:pPr>
            <a:r>
              <a:rPr lang="en">
                <a:solidFill>
                  <a:srgbClr val="202122"/>
                </a:solidFill>
              </a:rPr>
              <a:t>"</a:t>
            </a:r>
            <a:r>
              <a:rPr lang="en">
                <a:solidFill>
                  <a:srgbClr val="222222"/>
                </a:solidFill>
              </a:rPr>
              <a:t>To improve the performance of neural prostheses, we focused on a systems engineering approach. Building on existing methods in the field, we developed two key innovations that alter the modeling assumptions made by these algorithms and the methods by which these algorithms are trained. In addition, we chose signal-conditioning methods, which transform recorded neural signals into control algorithm input, to improve system stability and performance</a:t>
            </a:r>
            <a:r>
              <a:rPr baseline="30000" lang="en" u="sng">
                <a:solidFill>
                  <a:srgbClr val="006699"/>
                </a:solidFill>
                <a:hlinkClick r:id="rId2">
                  <a:extLst>
                    <a:ext uri="{A12FA001-AC4F-418D-AE19-62706E023703}">
                      <ahyp:hlinkClr val="tx"/>
                    </a:ext>
                  </a:extLst>
                </a:hlinkClick>
              </a:rPr>
              <a:t>15</a:t>
            </a:r>
            <a:r>
              <a:rPr baseline="30000" lang="en">
                <a:solidFill>
                  <a:schemeClr val="dk1"/>
                </a:solidFill>
              </a:rPr>
              <a:t>,</a:t>
            </a:r>
            <a:r>
              <a:rPr baseline="30000" lang="en" u="sng">
                <a:solidFill>
                  <a:srgbClr val="006699"/>
                </a:solidFill>
                <a:hlinkClick r:id="rId3">
                  <a:extLst>
                    <a:ext uri="{A12FA001-AC4F-418D-AE19-62706E023703}">
                      <ahyp:hlinkClr val="tx"/>
                    </a:ext>
                  </a:extLst>
                </a:hlinkClick>
              </a:rPr>
              <a:t>16</a:t>
            </a:r>
            <a:r>
              <a:rPr lang="en">
                <a:solidFill>
                  <a:srgbClr val="222222"/>
                </a:solidFill>
              </a:rPr>
              <a:t>. As demonstrated in closed-loop neural control experiments, these methods resulted in high performance across multiple cursor-control tasks</a:t>
            </a:r>
            <a:r>
              <a:rPr lang="en">
                <a:solidFill>
                  <a:srgbClr val="202122"/>
                </a:solidFill>
              </a:rPr>
              <a:t>"</a:t>
            </a:r>
            <a:endParaRPr>
              <a:solidFill>
                <a:srgbClr val="202122"/>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More constrained models of neural variability can construct better decoders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rgbClr val="202122"/>
                </a:solidFill>
              </a:rPr>
              <a:t>Discriminative models vs. Generative models</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4"/>
                </a:solidFill>
              </a:rPr>
              <a:t>"Discriminative models draw boundaries in the data space, while generative models try to model how data is placed throughout the space. "</a:t>
            </a:r>
            <a:endParaRPr>
              <a:solidFill>
                <a:srgbClr val="202124"/>
              </a:solidFill>
            </a:endParaRPr>
          </a:p>
          <a:p>
            <a:pPr indent="-298450" lvl="2" marL="1371600" rtl="0" algn="l">
              <a:lnSpc>
                <a:spcPct val="115000"/>
              </a:lnSpc>
              <a:spcBef>
                <a:spcPts val="0"/>
              </a:spcBef>
              <a:spcAft>
                <a:spcPts val="0"/>
              </a:spcAft>
              <a:buClr>
                <a:schemeClr val="dk1"/>
              </a:buClr>
              <a:buSzPts val="1100"/>
              <a:buChar char="■"/>
            </a:pPr>
            <a:r>
              <a:rPr lang="en">
                <a:solidFill>
                  <a:srgbClr val="202124"/>
                </a:solidFill>
              </a:rPr>
              <a:t>"A generative model focuses on explaining how the data was generated, while a discriminative model focuses on predicting the labels of the data."</a:t>
            </a:r>
            <a:endParaRPr>
              <a:solidFill>
                <a:srgbClr val="202124"/>
              </a:solidFill>
            </a:endParaRPr>
          </a:p>
          <a:p>
            <a:pPr indent="-298450" lvl="1" marL="914400" rtl="0" algn="l">
              <a:lnSpc>
                <a:spcPct val="115000"/>
              </a:lnSpc>
              <a:spcBef>
                <a:spcPts val="0"/>
              </a:spcBef>
              <a:spcAft>
                <a:spcPts val="0"/>
              </a:spcAft>
              <a:buClr>
                <a:schemeClr val="dk1"/>
              </a:buClr>
              <a:buSzPts val="1100"/>
              <a:buChar char="○"/>
            </a:pPr>
            <a:r>
              <a:rPr lang="en">
                <a:solidFill>
                  <a:srgbClr val="202124"/>
                </a:solidFill>
              </a:rPr>
              <a:t>Discriminative might be &gt; than generative for decoding</a:t>
            </a:r>
            <a:endParaRPr>
              <a:solidFill>
                <a:srgbClr val="202124"/>
              </a:solidFill>
            </a:endParaRPr>
          </a:p>
          <a:p>
            <a:pPr indent="-298450" lvl="0" marL="457200" rtl="0" algn="l">
              <a:lnSpc>
                <a:spcPct val="115000"/>
              </a:lnSpc>
              <a:spcBef>
                <a:spcPts val="0"/>
              </a:spcBef>
              <a:spcAft>
                <a:spcPts val="0"/>
              </a:spcAft>
              <a:buClr>
                <a:schemeClr val="dk1"/>
              </a:buClr>
              <a:buSzPts val="1100"/>
              <a:buChar char="●"/>
            </a:pPr>
            <a:r>
              <a:rPr lang="en">
                <a:solidFill>
                  <a:srgbClr val="202122"/>
                </a:solidFill>
              </a:rPr>
              <a:t>ANN (artificial neural networks)</a:t>
            </a:r>
            <a:endParaRPr>
              <a:solidFill>
                <a:srgbClr val="202122"/>
              </a:solidFill>
            </a:endParaRPr>
          </a:p>
          <a:p>
            <a:pPr indent="-298450" lvl="1" marL="914400" rtl="0" algn="l">
              <a:lnSpc>
                <a:spcPct val="115000"/>
              </a:lnSpc>
              <a:spcBef>
                <a:spcPts val="0"/>
              </a:spcBef>
              <a:spcAft>
                <a:spcPts val="0"/>
              </a:spcAft>
              <a:buClr>
                <a:schemeClr val="dk1"/>
              </a:buClr>
              <a:buSzPts val="1100"/>
              <a:buChar char="○"/>
            </a:pPr>
            <a:r>
              <a:rPr lang="en">
                <a:solidFill>
                  <a:srgbClr val="202122"/>
                </a:solidFill>
              </a:rPr>
              <a:t>Convert an encoding model + samples from prior stimulus distribution to optimal Bayesian decoder</a:t>
            </a:r>
            <a:endParaRPr>
              <a:solidFill>
                <a:srgbClr val="202122"/>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hyperlink" Target="https://lisc-tools.github.io/lisc/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25125"/>
            <a:ext cx="8520600" cy="205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COGS 138: </a:t>
            </a:r>
            <a:r>
              <a:rPr b="1" lang="en">
                <a:latin typeface="Helvetica Neue"/>
                <a:ea typeface="Helvetica Neue"/>
                <a:cs typeface="Helvetica Neue"/>
                <a:sym typeface="Helvetica Neue"/>
              </a:rPr>
              <a:t>Week 4 </a:t>
            </a:r>
            <a:r>
              <a:rPr b="1" lang="en">
                <a:latin typeface="Helvetica Neue"/>
                <a:ea typeface="Helvetica Neue"/>
                <a:cs typeface="Helvetica Neue"/>
                <a:sym typeface="Helvetica Neue"/>
              </a:rPr>
              <a:t>Section</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Helvetica Neue Light"/>
                <a:ea typeface="Helvetica Neue Light"/>
                <a:cs typeface="Helvetica Neue Light"/>
                <a:sym typeface="Helvetica Neue Light"/>
              </a:rPr>
              <a:t>January 26th, 2022</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292625"/>
            <a:ext cx="8520600" cy="8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latin typeface="Helvetica Neue"/>
                <a:ea typeface="Helvetica Neue"/>
                <a:cs typeface="Helvetica Neue"/>
                <a:sym typeface="Helvetica Neue"/>
              </a:rPr>
              <a:t>Neural Data </a:t>
            </a:r>
            <a:r>
              <a:rPr b="1" i="1" lang="en" sz="2620">
                <a:solidFill>
                  <a:schemeClr val="accent4"/>
                </a:solidFill>
                <a:latin typeface="Helvetica Neue"/>
                <a:ea typeface="Helvetica Neue"/>
                <a:cs typeface="Helvetica Neue"/>
                <a:sym typeface="Helvetica Neue"/>
              </a:rPr>
              <a:t>Interpretation</a:t>
            </a:r>
            <a:r>
              <a:rPr b="1" lang="en" sz="2620">
                <a:latin typeface="Helvetica Neue"/>
                <a:ea typeface="Helvetica Neue"/>
                <a:cs typeface="Helvetica Neue"/>
                <a:sym typeface="Helvetica Neue"/>
              </a:rPr>
              <a:t>: Connectivity Estimation</a:t>
            </a:r>
            <a:endParaRPr b="1" sz="2620">
              <a:latin typeface="Helvetica Neue"/>
              <a:ea typeface="Helvetica Neue"/>
              <a:cs typeface="Helvetica Neue"/>
              <a:sym typeface="Helvetica Neue"/>
            </a:endParaRPr>
          </a:p>
        </p:txBody>
      </p:sp>
      <p:sp>
        <p:nvSpPr>
          <p:cNvPr id="122" name="Google Shape;122;p22"/>
          <p:cNvSpPr txBox="1"/>
          <p:nvPr>
            <p:ph idx="1" type="body"/>
          </p:nvPr>
        </p:nvSpPr>
        <p:spPr>
          <a:xfrm>
            <a:off x="381000" y="1168950"/>
            <a:ext cx="3324600" cy="3822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Correlated neural activity</a:t>
            </a:r>
            <a:endParaRPr b="1">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b="1">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b="1" lang="en">
                <a:solidFill>
                  <a:schemeClr val="dk1"/>
                </a:solidFill>
                <a:latin typeface="Helvetica Neue"/>
                <a:ea typeface="Helvetica Neue"/>
                <a:cs typeface="Helvetica Neue"/>
                <a:sym typeface="Helvetica Neue"/>
              </a:rPr>
              <a:t>Connected brain regions</a:t>
            </a:r>
            <a:endParaRPr b="1">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b="1">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b="1" lang="en">
                <a:solidFill>
                  <a:schemeClr val="dk1"/>
                </a:solidFill>
                <a:latin typeface="Helvetica Neue"/>
                <a:ea typeface="Helvetica Neue"/>
                <a:cs typeface="Helvetica Neue"/>
                <a:sym typeface="Helvetica Neue"/>
              </a:rPr>
              <a:t>Brain network functionality</a:t>
            </a:r>
            <a:endParaRPr b="1">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b="1">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b="1" lang="en">
                <a:solidFill>
                  <a:schemeClr val="dk1"/>
                </a:solidFill>
                <a:latin typeface="Helvetica Neue"/>
                <a:ea typeface="Helvetica Neue"/>
                <a:cs typeface="Helvetica Neue"/>
                <a:sym typeface="Helvetica Neue"/>
              </a:rPr>
              <a:t>Predicting future network dynamics</a:t>
            </a:r>
            <a:endParaRPr b="1">
              <a:solidFill>
                <a:schemeClr val="dk1"/>
              </a:solidFill>
              <a:latin typeface="Helvetica Neue"/>
              <a:ea typeface="Helvetica Neue"/>
              <a:cs typeface="Helvetica Neue"/>
              <a:sym typeface="Helvetica Neue"/>
            </a:endParaRPr>
          </a:p>
          <a:p>
            <a:pPr indent="0" lvl="0" marL="0" rtl="0" algn="ctr">
              <a:spcBef>
                <a:spcPts val="1200"/>
              </a:spcBef>
              <a:spcAft>
                <a:spcPts val="1200"/>
              </a:spcAft>
              <a:buNone/>
            </a:pPr>
            <a:r>
              <a:rPr b="1" lang="en" sz="1700">
                <a:solidFill>
                  <a:srgbClr val="FF0000"/>
                </a:solidFill>
                <a:latin typeface="Helvetica Neue"/>
                <a:ea typeface="Helvetica Neue"/>
                <a:cs typeface="Helvetica Neue"/>
                <a:sym typeface="Helvetica Neue"/>
              </a:rPr>
              <a:t>???</a:t>
            </a:r>
            <a:endParaRPr b="1" sz="1700">
              <a:solidFill>
                <a:srgbClr val="FF0000"/>
              </a:solidFill>
              <a:latin typeface="Helvetica Neue"/>
              <a:ea typeface="Helvetica Neue"/>
              <a:cs typeface="Helvetica Neue"/>
              <a:sym typeface="Helvetica Neue"/>
            </a:endParaRPr>
          </a:p>
        </p:txBody>
      </p:sp>
      <p:pic>
        <p:nvPicPr>
          <p:cNvPr id="123" name="Google Shape;123;p22"/>
          <p:cNvPicPr preferRelativeResize="0"/>
          <p:nvPr/>
        </p:nvPicPr>
        <p:blipFill rotWithShape="1">
          <a:blip r:embed="rId3">
            <a:alphaModFix/>
          </a:blip>
          <a:srcRect b="32678" l="0" r="0" t="0"/>
          <a:stretch/>
        </p:blipFill>
        <p:spPr>
          <a:xfrm>
            <a:off x="3705600" y="1598425"/>
            <a:ext cx="5315150" cy="3064623"/>
          </a:xfrm>
          <a:prstGeom prst="rect">
            <a:avLst/>
          </a:prstGeom>
          <a:noFill/>
          <a:ln>
            <a:noFill/>
          </a:ln>
        </p:spPr>
      </p:pic>
      <p:sp>
        <p:nvSpPr>
          <p:cNvPr id="124" name="Google Shape;124;p22"/>
          <p:cNvSpPr txBox="1"/>
          <p:nvPr/>
        </p:nvSpPr>
        <p:spPr>
          <a:xfrm>
            <a:off x="4415875" y="4815450"/>
            <a:ext cx="473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Bastos and Schoffelen</a:t>
            </a:r>
            <a:r>
              <a:rPr lang="en" sz="1200">
                <a:latin typeface="Helvetica Neue Light"/>
                <a:ea typeface="Helvetica Neue Light"/>
                <a:cs typeface="Helvetica Neue Light"/>
                <a:sym typeface="Helvetica Neue Light"/>
              </a:rPr>
              <a:t>., </a:t>
            </a:r>
            <a:r>
              <a:rPr i="1" lang="en" sz="1200">
                <a:latin typeface="Helvetica Neue Light"/>
                <a:ea typeface="Helvetica Neue Light"/>
                <a:cs typeface="Helvetica Neue Light"/>
                <a:sym typeface="Helvetica Neue Light"/>
              </a:rPr>
              <a:t>Frontiers in Systems  Neuroscience</a:t>
            </a:r>
            <a:r>
              <a:rPr lang="en" sz="1200">
                <a:latin typeface="Helvetica Neue Light"/>
                <a:ea typeface="Helvetica Neue Light"/>
                <a:cs typeface="Helvetica Neue Light"/>
                <a:sym typeface="Helvetica Neue Light"/>
              </a:rPr>
              <a:t>, 2016</a:t>
            </a:r>
            <a:endParaRPr sz="1200">
              <a:latin typeface="Helvetica Neue Light"/>
              <a:ea typeface="Helvetica Neue Light"/>
              <a:cs typeface="Helvetica Neue Light"/>
              <a:sym typeface="Helvetica Neue Light"/>
            </a:endParaRPr>
          </a:p>
        </p:txBody>
      </p:sp>
      <p:sp>
        <p:nvSpPr>
          <p:cNvPr id="125" name="Google Shape;125;p22"/>
          <p:cNvSpPr txBox="1"/>
          <p:nvPr/>
        </p:nvSpPr>
        <p:spPr>
          <a:xfrm>
            <a:off x="4415875" y="1064450"/>
            <a:ext cx="4730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Helvetica Neue Light"/>
                <a:ea typeface="Helvetica Neue Light"/>
                <a:cs typeface="Helvetica Neue Light"/>
                <a:sym typeface="Helvetica Neue Light"/>
              </a:rPr>
              <a:t>Common Input Problem</a:t>
            </a:r>
            <a:endParaRPr sz="1700">
              <a:latin typeface="Helvetica Neue Light"/>
              <a:ea typeface="Helvetica Neue Light"/>
              <a:cs typeface="Helvetica Neue Light"/>
              <a:sym typeface="Helvetica Neue Light"/>
            </a:endParaRPr>
          </a:p>
        </p:txBody>
      </p:sp>
      <p:cxnSp>
        <p:nvCxnSpPr>
          <p:cNvPr id="126" name="Google Shape;126;p22"/>
          <p:cNvCxnSpPr/>
          <p:nvPr/>
        </p:nvCxnSpPr>
        <p:spPr>
          <a:xfrm>
            <a:off x="1800225" y="1598425"/>
            <a:ext cx="25200" cy="532200"/>
          </a:xfrm>
          <a:prstGeom prst="straightConnector1">
            <a:avLst/>
          </a:prstGeom>
          <a:noFill/>
          <a:ln cap="flat" cmpd="sng" w="28575">
            <a:solidFill>
              <a:srgbClr val="FF0000"/>
            </a:solidFill>
            <a:prstDash val="solid"/>
            <a:round/>
            <a:headEnd len="med" w="med" type="none"/>
            <a:tailEnd len="med" w="med" type="triangle"/>
          </a:ln>
        </p:spPr>
      </p:cxnSp>
      <p:cxnSp>
        <p:nvCxnSpPr>
          <p:cNvPr id="127" name="Google Shape;127;p22"/>
          <p:cNvCxnSpPr/>
          <p:nvPr/>
        </p:nvCxnSpPr>
        <p:spPr>
          <a:xfrm>
            <a:off x="1800225" y="2455225"/>
            <a:ext cx="25200" cy="532200"/>
          </a:xfrm>
          <a:prstGeom prst="straightConnector1">
            <a:avLst/>
          </a:prstGeom>
          <a:noFill/>
          <a:ln cap="flat" cmpd="sng" w="28575">
            <a:solidFill>
              <a:srgbClr val="FF0000"/>
            </a:solidFill>
            <a:prstDash val="solid"/>
            <a:round/>
            <a:headEnd len="med" w="med" type="none"/>
            <a:tailEnd len="med" w="med" type="triangle"/>
          </a:ln>
        </p:spPr>
      </p:cxnSp>
      <p:cxnSp>
        <p:nvCxnSpPr>
          <p:cNvPr id="128" name="Google Shape;128;p22"/>
          <p:cNvCxnSpPr/>
          <p:nvPr/>
        </p:nvCxnSpPr>
        <p:spPr>
          <a:xfrm>
            <a:off x="1800225" y="3312025"/>
            <a:ext cx="25200" cy="532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292625"/>
            <a:ext cx="8520600" cy="8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latin typeface="Helvetica Neue"/>
                <a:ea typeface="Helvetica Neue"/>
                <a:cs typeface="Helvetica Neue"/>
                <a:sym typeface="Helvetica Neue"/>
              </a:rPr>
              <a:t>Neural Data </a:t>
            </a:r>
            <a:r>
              <a:rPr b="1" i="1" lang="en" sz="2820">
                <a:solidFill>
                  <a:schemeClr val="accent4"/>
                </a:solidFill>
                <a:latin typeface="Helvetica Neue"/>
                <a:ea typeface="Helvetica Neue"/>
                <a:cs typeface="Helvetica Neue"/>
                <a:sym typeface="Helvetica Neue"/>
              </a:rPr>
              <a:t>Interpretation</a:t>
            </a:r>
            <a:r>
              <a:rPr b="1" lang="en" sz="2820">
                <a:latin typeface="Helvetica Neue"/>
                <a:ea typeface="Helvetica Neue"/>
                <a:cs typeface="Helvetica Neue"/>
                <a:sym typeface="Helvetica Neue"/>
              </a:rPr>
              <a:t>: Factor Models</a:t>
            </a:r>
            <a:endParaRPr b="1" sz="2820">
              <a:latin typeface="Helvetica Neue"/>
              <a:ea typeface="Helvetica Neue"/>
              <a:cs typeface="Helvetica Neue"/>
              <a:sym typeface="Helvetica Neue"/>
            </a:endParaRPr>
          </a:p>
        </p:txBody>
      </p:sp>
      <p:sp>
        <p:nvSpPr>
          <p:cNvPr id="134" name="Google Shape;134;p23"/>
          <p:cNvSpPr txBox="1"/>
          <p:nvPr>
            <p:ph idx="1" type="body"/>
          </p:nvPr>
        </p:nvSpPr>
        <p:spPr>
          <a:xfrm>
            <a:off x="381000" y="1168950"/>
            <a:ext cx="7974000" cy="38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Dimensionality Reduction</a:t>
            </a:r>
            <a:endParaRPr b="1">
              <a:solidFill>
                <a:schemeClr val="dk1"/>
              </a:solidFill>
              <a:latin typeface="Helvetica Neue"/>
              <a:ea typeface="Helvetica Neue"/>
              <a:cs typeface="Helvetica Neue"/>
              <a:sym typeface="Helvetica Neue"/>
            </a:endParaRPr>
          </a:p>
          <a:p>
            <a:pPr indent="-342900" lvl="0" marL="457200" rtl="0" algn="l">
              <a:spcBef>
                <a:spcPts val="1200"/>
              </a:spcBef>
              <a:spcAft>
                <a:spcPts val="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Find the underlying, low-dimensional, hidden </a:t>
            </a:r>
            <a:r>
              <a:rPr b="1" lang="en">
                <a:solidFill>
                  <a:schemeClr val="dk1"/>
                </a:solidFill>
                <a:latin typeface="Helvetica Neue"/>
                <a:ea typeface="Helvetica Neue"/>
                <a:cs typeface="Helvetica Neue"/>
                <a:sym typeface="Helvetica Neue"/>
              </a:rPr>
              <a:t>signal</a:t>
            </a:r>
            <a:r>
              <a:rPr lang="en">
                <a:solidFill>
                  <a:schemeClr val="dk1"/>
                </a:solidFill>
                <a:latin typeface="Helvetica Neue Light"/>
                <a:ea typeface="Helvetica Neue Light"/>
                <a:cs typeface="Helvetica Neue Light"/>
                <a:sym typeface="Helvetica Neue Light"/>
              </a:rPr>
              <a:t> from the high-dimensional, complex </a:t>
            </a:r>
            <a:r>
              <a:rPr b="1" lang="en">
                <a:solidFill>
                  <a:schemeClr val="dk1"/>
                </a:solidFill>
                <a:latin typeface="Helvetica Neue"/>
                <a:ea typeface="Helvetica Neue"/>
                <a:cs typeface="Helvetica Neue"/>
                <a:sym typeface="Helvetica Neue"/>
              </a:rPr>
              <a:t>neural activity</a:t>
            </a:r>
            <a:endParaRPr>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Usually using Bayesian paradigms</a:t>
            </a:r>
            <a:endParaRPr>
              <a:solidFill>
                <a:schemeClr val="dk1"/>
              </a:solidFill>
              <a:latin typeface="Helvetica Neue Light"/>
              <a:ea typeface="Helvetica Neue Light"/>
              <a:cs typeface="Helvetica Neue Light"/>
              <a:sym typeface="Helvetica Neue Light"/>
            </a:endParaRPr>
          </a:p>
        </p:txBody>
      </p:sp>
      <p:pic>
        <p:nvPicPr>
          <p:cNvPr id="135" name="Google Shape;135;p23"/>
          <p:cNvPicPr preferRelativeResize="0"/>
          <p:nvPr/>
        </p:nvPicPr>
        <p:blipFill>
          <a:blip r:embed="rId3">
            <a:alphaModFix/>
          </a:blip>
          <a:stretch>
            <a:fillRect/>
          </a:stretch>
        </p:blipFill>
        <p:spPr>
          <a:xfrm>
            <a:off x="1051263" y="2701575"/>
            <a:ext cx="7041470" cy="2289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292625"/>
            <a:ext cx="8520600" cy="8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n" sz="2620">
                <a:solidFill>
                  <a:schemeClr val="accent4"/>
                </a:solidFill>
                <a:latin typeface="Helvetica Neue"/>
                <a:ea typeface="Helvetica Neue"/>
                <a:cs typeface="Helvetica Neue"/>
                <a:sym typeface="Helvetica Neue"/>
              </a:rPr>
              <a:t>Interpretability</a:t>
            </a:r>
            <a:r>
              <a:rPr b="1" lang="en" sz="2620">
                <a:latin typeface="Helvetica Neue"/>
                <a:ea typeface="Helvetica Neue"/>
                <a:cs typeface="Helvetica Neue"/>
                <a:sym typeface="Helvetica Neue"/>
              </a:rPr>
              <a:t> of Large-Scale Neural Data Analysis </a:t>
            </a:r>
            <a:endParaRPr b="1" sz="2620">
              <a:latin typeface="Helvetica Neue"/>
              <a:ea typeface="Helvetica Neue"/>
              <a:cs typeface="Helvetica Neue"/>
              <a:sym typeface="Helvetica Neue"/>
            </a:endParaRPr>
          </a:p>
        </p:txBody>
      </p:sp>
      <p:sp>
        <p:nvSpPr>
          <p:cNvPr id="141" name="Google Shape;141;p24"/>
          <p:cNvSpPr txBox="1"/>
          <p:nvPr>
            <p:ph idx="1" type="body"/>
          </p:nvPr>
        </p:nvSpPr>
        <p:spPr>
          <a:xfrm>
            <a:off x="381000" y="1168950"/>
            <a:ext cx="7974000" cy="210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Three potential concerns</a:t>
            </a:r>
            <a:endParaRPr b="1">
              <a:solidFill>
                <a:schemeClr val="dk1"/>
              </a:solidFill>
              <a:latin typeface="Helvetica Neue"/>
              <a:ea typeface="Helvetica Neue"/>
              <a:cs typeface="Helvetica Neue"/>
              <a:sym typeface="Helvetica Neue"/>
            </a:endParaRPr>
          </a:p>
          <a:p>
            <a:pPr indent="-342900" lvl="0" marL="457200" rtl="0" algn="l">
              <a:spcBef>
                <a:spcPts val="1200"/>
              </a:spcBef>
              <a:spcAft>
                <a:spcPts val="0"/>
              </a:spcAft>
              <a:buClr>
                <a:schemeClr val="dk1"/>
              </a:buClr>
              <a:buSzPts val="1800"/>
              <a:buFont typeface="Helvetica Neue Light"/>
              <a:buAutoNum type="arabicPeriod"/>
            </a:pPr>
            <a:r>
              <a:rPr lang="en">
                <a:solidFill>
                  <a:schemeClr val="dk1"/>
                </a:solidFill>
                <a:latin typeface="Helvetica Neue Light"/>
                <a:ea typeface="Helvetica Neue Light"/>
                <a:cs typeface="Helvetica Neue Light"/>
                <a:sym typeface="Helvetica Neue Light"/>
              </a:rPr>
              <a:t>Are the results from these novel tools simply the same results we already knew from prior research?</a:t>
            </a:r>
            <a:endParaRPr>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AutoNum type="arabicPeriod"/>
            </a:pPr>
            <a:r>
              <a:rPr lang="en">
                <a:solidFill>
                  <a:schemeClr val="dk1"/>
                </a:solidFill>
                <a:latin typeface="Helvetica Neue Light"/>
                <a:ea typeface="Helvetica Neue Light"/>
                <a:cs typeface="Helvetica Neue Light"/>
                <a:sym typeface="Helvetica Neue Light"/>
              </a:rPr>
              <a:t>Does having more data really produce more findings?</a:t>
            </a:r>
            <a:endParaRPr>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AutoNum type="arabicPeriod"/>
            </a:pPr>
            <a:r>
              <a:rPr lang="en">
                <a:solidFill>
                  <a:schemeClr val="dk1"/>
                </a:solidFill>
                <a:latin typeface="Helvetica Neue Light"/>
                <a:ea typeface="Helvetica Neue Light"/>
                <a:cs typeface="Helvetica Neue Light"/>
                <a:sym typeface="Helvetica Neue Light"/>
              </a:rPr>
              <a:t>Will these approaches create a real understanding of the brain?</a:t>
            </a:r>
            <a:endParaRPr>
              <a:solidFill>
                <a:schemeClr val="dk1"/>
              </a:solidFill>
              <a:latin typeface="Helvetica Neue Light"/>
              <a:ea typeface="Helvetica Neue Light"/>
              <a:cs typeface="Helvetica Neue Light"/>
              <a:sym typeface="Helvetica Neue Light"/>
            </a:endParaRPr>
          </a:p>
        </p:txBody>
      </p:sp>
      <p:sp>
        <p:nvSpPr>
          <p:cNvPr id="142" name="Google Shape;142;p24"/>
          <p:cNvSpPr txBox="1"/>
          <p:nvPr>
            <p:ph idx="1" type="body"/>
          </p:nvPr>
        </p:nvSpPr>
        <p:spPr>
          <a:xfrm>
            <a:off x="1237350" y="3278575"/>
            <a:ext cx="6669300" cy="1582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000">
                <a:solidFill>
                  <a:schemeClr val="dk1"/>
                </a:solidFill>
                <a:latin typeface="Helvetica Neue Light"/>
                <a:ea typeface="Helvetica Neue Light"/>
                <a:cs typeface="Helvetica Neue Light"/>
                <a:sym typeface="Helvetica Neue Light"/>
              </a:rPr>
              <a:t>Solution: Accelerate the </a:t>
            </a:r>
            <a:r>
              <a:rPr b="1" lang="en" sz="3000">
                <a:solidFill>
                  <a:schemeClr val="dk1"/>
                </a:solidFill>
                <a:latin typeface="Helvetica Neue"/>
                <a:ea typeface="Helvetica Neue"/>
                <a:cs typeface="Helvetica Neue"/>
                <a:sym typeface="Helvetica Neue"/>
              </a:rPr>
              <a:t>experiment-analysis-theory cycle</a:t>
            </a:r>
            <a:endParaRPr sz="3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The Future of Neural Data Science</a:t>
            </a:r>
            <a:endParaRPr>
              <a:latin typeface="Helvetica Neue"/>
              <a:ea typeface="Helvetica Neue"/>
              <a:cs typeface="Helvetica Neue"/>
              <a:sym typeface="Helvetica Neue"/>
            </a:endParaRPr>
          </a:p>
        </p:txBody>
      </p:sp>
      <p:pic>
        <p:nvPicPr>
          <p:cNvPr id="148" name="Google Shape;148;p25"/>
          <p:cNvPicPr preferRelativeResize="0"/>
          <p:nvPr/>
        </p:nvPicPr>
        <p:blipFill>
          <a:blip r:embed="rId3">
            <a:alphaModFix/>
          </a:blip>
          <a:stretch>
            <a:fillRect/>
          </a:stretch>
        </p:blipFill>
        <p:spPr>
          <a:xfrm>
            <a:off x="311700" y="1092976"/>
            <a:ext cx="3686174" cy="3729201"/>
          </a:xfrm>
          <a:prstGeom prst="rect">
            <a:avLst/>
          </a:prstGeom>
          <a:noFill/>
          <a:ln>
            <a:noFill/>
          </a:ln>
        </p:spPr>
      </p:pic>
      <p:pic>
        <p:nvPicPr>
          <p:cNvPr id="149" name="Google Shape;149;p25"/>
          <p:cNvPicPr preferRelativeResize="0"/>
          <p:nvPr/>
        </p:nvPicPr>
        <p:blipFill rotWithShape="1">
          <a:blip r:embed="rId4">
            <a:alphaModFix/>
          </a:blip>
          <a:srcRect b="36972" l="0" r="0" t="0"/>
          <a:stretch/>
        </p:blipFill>
        <p:spPr>
          <a:xfrm>
            <a:off x="4319875" y="1461150"/>
            <a:ext cx="4452474" cy="1439250"/>
          </a:xfrm>
          <a:prstGeom prst="rect">
            <a:avLst/>
          </a:prstGeom>
          <a:noFill/>
          <a:ln>
            <a:noFill/>
          </a:ln>
        </p:spPr>
      </p:pic>
      <p:pic>
        <p:nvPicPr>
          <p:cNvPr id="150" name="Google Shape;150;p25"/>
          <p:cNvPicPr preferRelativeResize="0"/>
          <p:nvPr/>
        </p:nvPicPr>
        <p:blipFill rotWithShape="1">
          <a:blip r:embed="rId5">
            <a:alphaModFix/>
          </a:blip>
          <a:srcRect b="0" l="0" r="0" t="62330"/>
          <a:stretch/>
        </p:blipFill>
        <p:spPr>
          <a:xfrm>
            <a:off x="4034650" y="3343825"/>
            <a:ext cx="5022924" cy="1247649"/>
          </a:xfrm>
          <a:prstGeom prst="rect">
            <a:avLst/>
          </a:prstGeom>
          <a:noFill/>
          <a:ln>
            <a:noFill/>
          </a:ln>
        </p:spPr>
      </p:pic>
      <p:sp>
        <p:nvSpPr>
          <p:cNvPr id="151" name="Google Shape;151;p25"/>
          <p:cNvSpPr/>
          <p:nvPr/>
        </p:nvSpPr>
        <p:spPr>
          <a:xfrm>
            <a:off x="4215000" y="3343825"/>
            <a:ext cx="4929000" cy="1756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Questions about A2?</a:t>
            </a:r>
            <a:r>
              <a:rPr lang="en">
                <a:latin typeface="Helvetica Neue"/>
                <a:ea typeface="Helvetica Neue"/>
                <a:cs typeface="Helvetica Neue"/>
                <a:sym typeface="Helvetica Neue"/>
              </a:rPr>
              <a:t> (due this Friday)</a:t>
            </a:r>
            <a:endParaRPr>
              <a:latin typeface="Helvetica Neue"/>
              <a:ea typeface="Helvetica Neue"/>
              <a:cs typeface="Helvetica Neue"/>
              <a:sym typeface="Helvetica Neue"/>
            </a:endParaRPr>
          </a:p>
        </p:txBody>
      </p:sp>
      <p:sp>
        <p:nvSpPr>
          <p:cNvPr id="157" name="Google Shape;157;p26"/>
          <p:cNvSpPr txBox="1"/>
          <p:nvPr>
            <p:ph idx="1" type="body"/>
          </p:nvPr>
        </p:nvSpPr>
        <p:spPr>
          <a:xfrm>
            <a:off x="311700" y="1160125"/>
            <a:ext cx="4600200" cy="353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solidFill>
                  <a:schemeClr val="dk1"/>
                </a:solidFill>
                <a:latin typeface="Helvetica Neue"/>
                <a:ea typeface="Helvetica Neue"/>
                <a:cs typeface="Helvetica Neue"/>
                <a:sym typeface="Helvetica Neue"/>
              </a:rPr>
              <a:t>LISC</a:t>
            </a:r>
            <a:r>
              <a:rPr lang="en">
                <a:solidFill>
                  <a:schemeClr val="dk1"/>
                </a:solidFill>
                <a:latin typeface="Helvetica Neue Light"/>
                <a:ea typeface="Helvetica Neue Light"/>
                <a:cs typeface="Helvetica Neue Light"/>
                <a:sym typeface="Helvetica Neue Light"/>
              </a:rPr>
              <a:t> (</a:t>
            </a:r>
            <a:r>
              <a:rPr b="1" lang="en">
                <a:solidFill>
                  <a:schemeClr val="dk1"/>
                </a:solidFill>
                <a:latin typeface="Helvetica Neue"/>
                <a:ea typeface="Helvetica Neue"/>
                <a:cs typeface="Helvetica Neue"/>
                <a:sym typeface="Helvetica Neue"/>
              </a:rPr>
              <a:t>LI</a:t>
            </a:r>
            <a:r>
              <a:rPr lang="en">
                <a:solidFill>
                  <a:schemeClr val="dk1"/>
                </a:solidFill>
                <a:latin typeface="Helvetica Neue Light"/>
                <a:ea typeface="Helvetica Neue Light"/>
                <a:cs typeface="Helvetica Neue Light"/>
                <a:sym typeface="Helvetica Neue Light"/>
              </a:rPr>
              <a:t>terature </a:t>
            </a:r>
            <a:r>
              <a:rPr b="1" lang="en">
                <a:solidFill>
                  <a:schemeClr val="dk1"/>
                </a:solidFill>
                <a:latin typeface="Helvetica Neue"/>
                <a:ea typeface="Helvetica Neue"/>
                <a:cs typeface="Helvetica Neue"/>
                <a:sym typeface="Helvetica Neue"/>
              </a:rPr>
              <a:t>SC</a:t>
            </a:r>
            <a:r>
              <a:rPr lang="en">
                <a:solidFill>
                  <a:schemeClr val="dk1"/>
                </a:solidFill>
                <a:latin typeface="Helvetica Neue Light"/>
                <a:ea typeface="Helvetica Neue Light"/>
                <a:cs typeface="Helvetica Neue Light"/>
                <a:sym typeface="Helvetica Neue Light"/>
              </a:rPr>
              <a:t>anner</a:t>
            </a:r>
            <a:r>
              <a:rPr lang="en">
                <a:solidFill>
                  <a:schemeClr val="dk1"/>
                </a:solidFill>
                <a:latin typeface="Helvetica Neue Light"/>
                <a:ea typeface="Helvetica Neue Light"/>
                <a:cs typeface="Helvetica Neue Light"/>
                <a:sym typeface="Helvetica Neue Light"/>
              </a:rPr>
              <a:t>): a package for collecting and analyzing the scientific literature</a:t>
            </a:r>
            <a:endParaRPr>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
                <a:solidFill>
                  <a:schemeClr val="dk1"/>
                </a:solidFill>
                <a:latin typeface="Helvetica Neue Light"/>
                <a:ea typeface="Helvetica Neue Light"/>
                <a:cs typeface="Helvetica Neue Light"/>
                <a:sym typeface="Helvetica Neue Light"/>
              </a:rPr>
              <a:t>You will be:</a:t>
            </a:r>
            <a:endParaRPr>
              <a:solidFill>
                <a:schemeClr val="dk1"/>
              </a:solidFill>
              <a:latin typeface="Helvetica Neue Light"/>
              <a:ea typeface="Helvetica Neue Light"/>
              <a:cs typeface="Helvetica Neue Light"/>
              <a:sym typeface="Helvetica Neue Light"/>
            </a:endParaRPr>
          </a:p>
          <a:p>
            <a:pPr indent="-342900" lvl="0" marL="457200" rtl="0" algn="l">
              <a:spcBef>
                <a:spcPts val="1200"/>
              </a:spcBef>
              <a:spcAft>
                <a:spcPts val="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Making your own search for keywords</a:t>
            </a:r>
            <a:endParaRPr>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Using methods in LISC to compare keywords, areas of the brain, etc.</a:t>
            </a:r>
            <a:endParaRPr>
              <a:solidFill>
                <a:schemeClr val="dk1"/>
              </a:solidFill>
              <a:latin typeface="Helvetica Neue Light"/>
              <a:ea typeface="Helvetica Neue Light"/>
              <a:cs typeface="Helvetica Neue Light"/>
              <a:sym typeface="Helvetica Neue Light"/>
            </a:endParaRPr>
          </a:p>
        </p:txBody>
      </p:sp>
      <p:pic>
        <p:nvPicPr>
          <p:cNvPr id="158" name="Google Shape;158;p26"/>
          <p:cNvPicPr preferRelativeResize="0"/>
          <p:nvPr/>
        </p:nvPicPr>
        <p:blipFill>
          <a:blip r:embed="rId3">
            <a:alphaModFix/>
          </a:blip>
          <a:stretch>
            <a:fillRect/>
          </a:stretch>
        </p:blipFill>
        <p:spPr>
          <a:xfrm>
            <a:off x="4826005" y="1420524"/>
            <a:ext cx="4006303" cy="2302450"/>
          </a:xfrm>
          <a:prstGeom prst="rect">
            <a:avLst/>
          </a:prstGeom>
          <a:noFill/>
          <a:ln>
            <a:noFill/>
          </a:ln>
        </p:spPr>
      </p:pic>
      <p:sp>
        <p:nvSpPr>
          <p:cNvPr id="159" name="Google Shape;159;p26"/>
          <p:cNvSpPr txBox="1"/>
          <p:nvPr/>
        </p:nvSpPr>
        <p:spPr>
          <a:xfrm>
            <a:off x="5579800" y="4621150"/>
            <a:ext cx="34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Helvetica Neue Light"/>
                <a:ea typeface="Helvetica Neue Light"/>
                <a:cs typeface="Helvetica Neue Light"/>
                <a:sym typeface="Helvetica Neue Light"/>
                <a:hlinkClick r:id="rId4"/>
              </a:rPr>
              <a:t>https://lisc-tools.github.io/lisc/index.html</a:t>
            </a:r>
            <a:r>
              <a:rPr lang="en">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General Announcements and Reminders</a:t>
            </a:r>
            <a:endParaRPr b="1">
              <a:latin typeface="Helvetica Neue"/>
              <a:ea typeface="Helvetica Neue"/>
              <a:cs typeface="Helvetica Neue"/>
              <a:sym typeface="Helvetica Neue"/>
            </a:endParaRPr>
          </a:p>
        </p:txBody>
      </p:sp>
      <p:sp>
        <p:nvSpPr>
          <p:cNvPr id="165" name="Google Shape;165;p27"/>
          <p:cNvSpPr txBox="1"/>
          <p:nvPr>
            <p:ph idx="1" type="body"/>
          </p:nvPr>
        </p:nvSpPr>
        <p:spPr>
          <a:xfrm>
            <a:off x="311700" y="1160125"/>
            <a:ext cx="8520600" cy="3247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Helvetica Neue Light"/>
              <a:buAutoNum type="arabicPeriod"/>
            </a:pPr>
            <a:r>
              <a:rPr b="1" lang="en" sz="2000">
                <a:solidFill>
                  <a:schemeClr val="dk1"/>
                </a:solidFill>
                <a:latin typeface="Helvetica Neue"/>
                <a:ea typeface="Helvetica Neue"/>
                <a:cs typeface="Helvetica Neue"/>
                <a:sym typeface="Helvetica Neue"/>
              </a:rPr>
              <a:t>A2 </a:t>
            </a:r>
            <a:r>
              <a:rPr lang="en" sz="2000">
                <a:solidFill>
                  <a:schemeClr val="dk1"/>
                </a:solidFill>
                <a:latin typeface="Helvetica Neue Light"/>
                <a:ea typeface="Helvetica Neue Light"/>
                <a:cs typeface="Helvetica Neue Light"/>
                <a:sym typeface="Helvetica Neue Light"/>
              </a:rPr>
              <a:t>due </a:t>
            </a:r>
            <a:r>
              <a:rPr i="1" lang="en" sz="2000">
                <a:solidFill>
                  <a:schemeClr val="dk1"/>
                </a:solidFill>
                <a:latin typeface="Helvetica Neue Light"/>
                <a:ea typeface="Helvetica Neue Light"/>
                <a:cs typeface="Helvetica Neue Light"/>
                <a:sym typeface="Helvetica Neue Light"/>
              </a:rPr>
              <a:t>this</a:t>
            </a:r>
            <a:r>
              <a:rPr lang="en" sz="2000">
                <a:solidFill>
                  <a:schemeClr val="dk1"/>
                </a:solidFill>
                <a:latin typeface="Helvetica Neue Light"/>
                <a:ea typeface="Helvetica Neue Light"/>
                <a:cs typeface="Helvetica Neue Light"/>
                <a:sym typeface="Helvetica Neue Light"/>
              </a:rPr>
              <a:t> Friday (</a:t>
            </a:r>
            <a:r>
              <a:rPr b="1" lang="en" sz="2000">
                <a:solidFill>
                  <a:schemeClr val="dk1"/>
                </a:solidFill>
                <a:latin typeface="Helvetica Neue"/>
                <a:ea typeface="Helvetica Neue"/>
                <a:cs typeface="Helvetica Neue"/>
                <a:sym typeface="Helvetica Neue"/>
              </a:rPr>
              <a:t>1/28/22</a:t>
            </a:r>
            <a:r>
              <a:rPr lang="en" sz="2000">
                <a:solidFill>
                  <a:schemeClr val="dk1"/>
                </a:solidFill>
                <a:latin typeface="Helvetica Neue Light"/>
                <a:ea typeface="Helvetica Neue Light"/>
                <a:cs typeface="Helvetica Neue Light"/>
                <a:sym typeface="Helvetica Neue Light"/>
              </a:rPr>
              <a:t>) </a:t>
            </a:r>
            <a:r>
              <a:rPr lang="en" sz="2000">
                <a:solidFill>
                  <a:schemeClr val="dk1"/>
                </a:solidFill>
                <a:latin typeface="Helvetica Neue Light"/>
                <a:ea typeface="Helvetica Neue Light"/>
                <a:cs typeface="Helvetica Neue Light"/>
                <a:sym typeface="Helvetica Neue Light"/>
              </a:rPr>
              <a:t>at 11:59 PM (PST)</a:t>
            </a:r>
            <a:endParaRPr sz="2000">
              <a:solidFill>
                <a:schemeClr val="dk1"/>
              </a:solidFill>
              <a:latin typeface="Helvetica Neue Light"/>
              <a:ea typeface="Helvetica Neue Light"/>
              <a:cs typeface="Helvetica Neue Light"/>
              <a:sym typeface="Helvetica Neue Light"/>
            </a:endParaRPr>
          </a:p>
          <a:p>
            <a:pPr indent="-330200" lvl="1" marL="9144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Post on slack about questions</a:t>
            </a:r>
            <a:endParaRPr sz="1600">
              <a:solidFill>
                <a:schemeClr val="dk1"/>
              </a:solidFill>
              <a:latin typeface="Helvetica Neue Light"/>
              <a:ea typeface="Helvetica Neue Light"/>
              <a:cs typeface="Helvetica Neue Light"/>
              <a:sym typeface="Helvetica Neue Light"/>
            </a:endParaRPr>
          </a:p>
          <a:p>
            <a:pPr indent="-355600" lvl="0" marL="457200" rtl="0" algn="l">
              <a:spcBef>
                <a:spcPts val="0"/>
              </a:spcBef>
              <a:spcAft>
                <a:spcPts val="0"/>
              </a:spcAft>
              <a:buClr>
                <a:schemeClr val="dk1"/>
              </a:buClr>
              <a:buSzPts val="2000"/>
              <a:buFont typeface="Helvetica Neue Light"/>
              <a:buAutoNum type="arabicPeriod"/>
            </a:pPr>
            <a:r>
              <a:rPr b="1" lang="en" sz="2000">
                <a:solidFill>
                  <a:schemeClr val="dk1"/>
                </a:solidFill>
                <a:latin typeface="Helvetica Neue"/>
                <a:ea typeface="Helvetica Neue"/>
                <a:cs typeface="Helvetica Neue"/>
                <a:sym typeface="Helvetica Neue"/>
              </a:rPr>
              <a:t>Reading Quiz</a:t>
            </a:r>
            <a:r>
              <a:rPr lang="en" sz="2000">
                <a:solidFill>
                  <a:schemeClr val="dk1"/>
                </a:solidFill>
                <a:latin typeface="Helvetica Neue Light"/>
                <a:ea typeface="Helvetica Neue Light"/>
                <a:cs typeface="Helvetica Neue Light"/>
                <a:sym typeface="Helvetica Neue Light"/>
              </a:rPr>
              <a:t> due </a:t>
            </a:r>
            <a:r>
              <a:rPr i="1" lang="en" sz="2000">
                <a:solidFill>
                  <a:schemeClr val="dk1"/>
                </a:solidFill>
                <a:latin typeface="Helvetica Neue Light"/>
                <a:ea typeface="Helvetica Neue Light"/>
                <a:cs typeface="Helvetica Neue Light"/>
                <a:sym typeface="Helvetica Neue Light"/>
              </a:rPr>
              <a:t>next</a:t>
            </a:r>
            <a:r>
              <a:rPr lang="en" sz="2000">
                <a:solidFill>
                  <a:schemeClr val="dk1"/>
                </a:solidFill>
                <a:latin typeface="Helvetica Neue Light"/>
                <a:ea typeface="Helvetica Neue Light"/>
                <a:cs typeface="Helvetica Neue Light"/>
                <a:sym typeface="Helvetica Neue Light"/>
              </a:rPr>
              <a:t> Friday (</a:t>
            </a:r>
            <a:r>
              <a:rPr b="1" lang="en" sz="2000">
                <a:solidFill>
                  <a:schemeClr val="dk1"/>
                </a:solidFill>
                <a:latin typeface="Helvetica Neue"/>
                <a:ea typeface="Helvetica Neue"/>
                <a:cs typeface="Helvetica Neue"/>
                <a:sym typeface="Helvetica Neue"/>
              </a:rPr>
              <a:t>2/4/22</a:t>
            </a:r>
            <a:r>
              <a:rPr lang="en" sz="2000">
                <a:solidFill>
                  <a:schemeClr val="dk1"/>
                </a:solidFill>
                <a:latin typeface="Helvetica Neue Light"/>
                <a:ea typeface="Helvetica Neue Light"/>
                <a:cs typeface="Helvetica Neue Light"/>
                <a:sym typeface="Helvetica Neue Light"/>
              </a:rPr>
              <a:t>) at 11:59 PM (PST)</a:t>
            </a:r>
            <a:endParaRPr sz="2000">
              <a:solidFill>
                <a:schemeClr val="dk1"/>
              </a:solidFill>
              <a:latin typeface="Helvetica Neue Light"/>
              <a:ea typeface="Helvetica Neue Light"/>
              <a:cs typeface="Helvetica Neue Light"/>
              <a:sym typeface="Helvetica Neue Light"/>
            </a:endParaRPr>
          </a:p>
          <a:p>
            <a:pPr indent="-330200" lvl="1" marL="9144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Reading quiz release TOMORROW</a:t>
            </a:r>
            <a:endParaRPr sz="1600">
              <a:solidFill>
                <a:schemeClr val="dk1"/>
              </a:solidFill>
              <a:latin typeface="Helvetica Neue Light"/>
              <a:ea typeface="Helvetica Neue Light"/>
              <a:cs typeface="Helvetica Neue Light"/>
              <a:sym typeface="Helvetica Neue Light"/>
            </a:endParaRPr>
          </a:p>
          <a:p>
            <a:pPr indent="-330200" lvl="1" marL="914400" rtl="0" algn="l">
              <a:spcBef>
                <a:spcPts val="0"/>
              </a:spcBef>
              <a:spcAft>
                <a:spcPts val="0"/>
              </a:spcAft>
              <a:buClr>
                <a:schemeClr val="dk1"/>
              </a:buClr>
              <a:buSzPts val="1600"/>
              <a:buFont typeface="Helvetica Neue Light"/>
              <a:buAutoNum type="alphaLcPeriod"/>
            </a:pPr>
            <a:r>
              <a:rPr lang="en" sz="1600">
                <a:solidFill>
                  <a:schemeClr val="dk1"/>
                </a:solidFill>
                <a:latin typeface="Helvetica Neue Light"/>
                <a:ea typeface="Helvetica Neue Light"/>
                <a:cs typeface="Helvetica Neue Light"/>
                <a:sym typeface="Helvetica Neue Light"/>
              </a:rPr>
              <a:t>Three attempts</a:t>
            </a:r>
            <a:endParaRPr sz="1600">
              <a:solidFill>
                <a:schemeClr val="dk1"/>
              </a:solidFill>
              <a:latin typeface="Helvetica Neue Light"/>
              <a:ea typeface="Helvetica Neue Light"/>
              <a:cs typeface="Helvetica Neue Light"/>
              <a:sym typeface="Helvetica Neue Light"/>
            </a:endParaRPr>
          </a:p>
          <a:p>
            <a:pPr indent="-330200" lvl="2" marL="1371600" rtl="0" algn="l">
              <a:spcBef>
                <a:spcPts val="0"/>
              </a:spcBef>
              <a:spcAft>
                <a:spcPts val="0"/>
              </a:spcAft>
              <a:buClr>
                <a:schemeClr val="dk1"/>
              </a:buClr>
              <a:buSzPts val="1600"/>
              <a:buFont typeface="Helvetica Neue Light"/>
              <a:buAutoNum type="romanLcPeriod"/>
            </a:pPr>
            <a:r>
              <a:rPr lang="en" sz="1600">
                <a:solidFill>
                  <a:schemeClr val="dk1"/>
                </a:solidFill>
                <a:latin typeface="Helvetica Neue Light"/>
                <a:ea typeface="Helvetica Neue Light"/>
                <a:cs typeface="Helvetica Neue Light"/>
                <a:sym typeface="Helvetica Neue Light"/>
              </a:rPr>
              <a:t>We will grade your </a:t>
            </a:r>
            <a:r>
              <a:rPr i="1" lang="en" sz="1600">
                <a:solidFill>
                  <a:schemeClr val="dk1"/>
                </a:solidFill>
                <a:latin typeface="Helvetica Neue Light"/>
                <a:ea typeface="Helvetica Neue Light"/>
                <a:cs typeface="Helvetica Neue Light"/>
                <a:sym typeface="Helvetica Neue Light"/>
              </a:rPr>
              <a:t>last</a:t>
            </a:r>
            <a:r>
              <a:rPr lang="en" sz="1600">
                <a:solidFill>
                  <a:schemeClr val="dk1"/>
                </a:solidFill>
                <a:latin typeface="Helvetica Neue Light"/>
                <a:ea typeface="Helvetica Neue Light"/>
                <a:cs typeface="Helvetica Neue Light"/>
                <a:sym typeface="Helvetica Neue Light"/>
              </a:rPr>
              <a:t> attempt, not your </a:t>
            </a:r>
            <a:r>
              <a:rPr i="1" lang="en" sz="1600">
                <a:solidFill>
                  <a:schemeClr val="dk1"/>
                </a:solidFill>
                <a:latin typeface="Helvetica Neue Light"/>
                <a:ea typeface="Helvetica Neue Light"/>
                <a:cs typeface="Helvetica Neue Light"/>
                <a:sym typeface="Helvetica Neue Light"/>
              </a:rPr>
              <a:t>best</a:t>
            </a:r>
            <a:r>
              <a:rPr lang="en" sz="1600">
                <a:solidFill>
                  <a:schemeClr val="dk1"/>
                </a:solidFill>
                <a:latin typeface="Helvetica Neue Light"/>
                <a:ea typeface="Helvetica Neue Light"/>
                <a:cs typeface="Helvetica Neue Light"/>
                <a:sym typeface="Helvetica Neue Light"/>
              </a:rPr>
              <a:t> attempt</a:t>
            </a:r>
            <a:endParaRPr sz="1600">
              <a:solidFill>
                <a:schemeClr val="dk1"/>
              </a:solidFill>
              <a:latin typeface="Helvetica Neue Light"/>
              <a:ea typeface="Helvetica Neue Light"/>
              <a:cs typeface="Helvetica Neue Light"/>
              <a:sym typeface="Helvetica Neue Light"/>
            </a:endParaRPr>
          </a:p>
          <a:p>
            <a:pPr indent="0" lvl="0" marL="457200" rtl="0" algn="l">
              <a:spcBef>
                <a:spcPts val="1200"/>
              </a:spcBef>
              <a:spcAft>
                <a:spcPts val="120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542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Reading #2</a:t>
            </a:r>
            <a:endParaRPr b="1">
              <a:latin typeface="Helvetica Neue"/>
              <a:ea typeface="Helvetica Neue"/>
              <a:cs typeface="Helvetica Neue"/>
              <a:sym typeface="Helvetica Neue"/>
            </a:endParaRPr>
          </a:p>
        </p:txBody>
      </p:sp>
      <p:pic>
        <p:nvPicPr>
          <p:cNvPr id="61" name="Google Shape;61;p14"/>
          <p:cNvPicPr preferRelativeResize="0"/>
          <p:nvPr/>
        </p:nvPicPr>
        <p:blipFill>
          <a:blip r:embed="rId3">
            <a:alphaModFix/>
          </a:blip>
          <a:stretch>
            <a:fillRect/>
          </a:stretch>
        </p:blipFill>
        <p:spPr>
          <a:xfrm>
            <a:off x="711700" y="1697125"/>
            <a:ext cx="7720600" cy="2084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mt="38000"/>
          </a:blip>
          <a:srcRect b="14150" l="24040" r="23742" t="13169"/>
          <a:stretch/>
        </p:blipFill>
        <p:spPr>
          <a:xfrm>
            <a:off x="3653233" y="3324803"/>
            <a:ext cx="1837526" cy="1492048"/>
          </a:xfrm>
          <a:prstGeom prst="rect">
            <a:avLst/>
          </a:prstGeom>
          <a:noFill/>
          <a:ln>
            <a:noFill/>
          </a:ln>
        </p:spPr>
      </p:pic>
      <p:sp>
        <p:nvSpPr>
          <p:cNvPr id="67" name="Google Shape;67;p15"/>
          <p:cNvSpPr txBox="1"/>
          <p:nvPr>
            <p:ph type="title"/>
          </p:nvPr>
        </p:nvSpPr>
        <p:spPr>
          <a:xfrm>
            <a:off x="311700" y="432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Helvetica Neue"/>
                <a:ea typeface="Helvetica Neue"/>
                <a:cs typeface="Helvetica Neue"/>
                <a:sym typeface="Helvetica Neue"/>
              </a:rPr>
              <a:t>“High-Throughput” Neural Data</a:t>
            </a:r>
            <a:endParaRPr b="1" sz="3600">
              <a:latin typeface="Helvetica Neue"/>
              <a:ea typeface="Helvetica Neue"/>
              <a:cs typeface="Helvetica Neue"/>
              <a:sym typeface="Helvetica Neue"/>
            </a:endParaRPr>
          </a:p>
        </p:txBody>
      </p:sp>
      <p:sp>
        <p:nvSpPr>
          <p:cNvPr id="68" name="Google Shape;68;p15"/>
          <p:cNvSpPr txBox="1"/>
          <p:nvPr>
            <p:ph idx="1" type="body"/>
          </p:nvPr>
        </p:nvSpPr>
        <p:spPr>
          <a:xfrm>
            <a:off x="311700" y="1386000"/>
            <a:ext cx="8520600" cy="23715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000">
                <a:solidFill>
                  <a:schemeClr val="dk1"/>
                </a:solidFill>
                <a:latin typeface="Helvetica Neue"/>
                <a:ea typeface="Helvetica Neue"/>
                <a:cs typeface="Helvetica Neue"/>
                <a:sym typeface="Helvetica Neue"/>
              </a:rPr>
              <a:t>Neural data is being generated at record speeds.</a:t>
            </a:r>
            <a:endParaRPr sz="2000">
              <a:solidFill>
                <a:schemeClr val="dk1"/>
              </a:solidFill>
              <a:latin typeface="Helvetica Neue"/>
              <a:ea typeface="Helvetica Neue"/>
              <a:cs typeface="Helvetica Neue"/>
              <a:sym typeface="Helvetica Neue"/>
            </a:endParaRPr>
          </a:p>
          <a:p>
            <a:pPr indent="0" lvl="0" marL="0" rtl="0" algn="l">
              <a:lnSpc>
                <a:spcPct val="80000"/>
              </a:lnSpc>
              <a:spcBef>
                <a:spcPts val="0"/>
              </a:spcBef>
              <a:spcAft>
                <a:spcPts val="0"/>
              </a:spcAft>
              <a:buSzPts val="935"/>
              <a:buNone/>
            </a:pPr>
            <a:r>
              <a:t/>
            </a:r>
            <a:endParaRPr sz="2000">
              <a:solidFill>
                <a:schemeClr val="dk1"/>
              </a:solidFill>
              <a:latin typeface="Helvetica Neue"/>
              <a:ea typeface="Helvetica Neue"/>
              <a:cs typeface="Helvetica Neue"/>
              <a:sym typeface="Helvetica Neue"/>
            </a:endParaRPr>
          </a:p>
          <a:p>
            <a:pPr indent="0" lvl="0" marL="0" rtl="0" algn="l">
              <a:lnSpc>
                <a:spcPct val="80000"/>
              </a:lnSpc>
              <a:spcBef>
                <a:spcPts val="0"/>
              </a:spcBef>
              <a:spcAft>
                <a:spcPts val="0"/>
              </a:spcAft>
              <a:buSzPts val="935"/>
              <a:buNone/>
            </a:pPr>
            <a:r>
              <a:t/>
            </a:r>
            <a:endParaRPr sz="2000">
              <a:solidFill>
                <a:schemeClr val="dk1"/>
              </a:solidFill>
              <a:latin typeface="Helvetica Neue"/>
              <a:ea typeface="Helvetica Neue"/>
              <a:cs typeface="Helvetica Neue"/>
              <a:sym typeface="Helvetica Neue"/>
            </a:endParaRPr>
          </a:p>
          <a:p>
            <a:pPr indent="0" lvl="0" marL="0" rtl="0" algn="ctr">
              <a:lnSpc>
                <a:spcPct val="80000"/>
              </a:lnSpc>
              <a:spcBef>
                <a:spcPts val="0"/>
              </a:spcBef>
              <a:spcAft>
                <a:spcPts val="0"/>
              </a:spcAft>
              <a:buSzPts val="935"/>
              <a:buNone/>
            </a:pPr>
            <a:r>
              <a:rPr lang="en" sz="2800">
                <a:solidFill>
                  <a:schemeClr val="dk1"/>
                </a:solidFill>
                <a:latin typeface="Helvetica Neue"/>
                <a:ea typeface="Helvetica Neue"/>
                <a:cs typeface="Helvetica Neue"/>
                <a:sym typeface="Helvetica Neue"/>
              </a:rPr>
              <a:t>The bottleneck in neuroscience research has switched from </a:t>
            </a:r>
            <a:r>
              <a:rPr b="1" i="1" lang="en" sz="2800">
                <a:solidFill>
                  <a:schemeClr val="accent1"/>
                </a:solidFill>
                <a:latin typeface="Helvetica Neue"/>
                <a:ea typeface="Helvetica Neue"/>
                <a:cs typeface="Helvetica Neue"/>
                <a:sym typeface="Helvetica Neue"/>
              </a:rPr>
              <a:t>collecting</a:t>
            </a:r>
            <a:r>
              <a:rPr i="1" lang="en" sz="2800">
                <a:solidFill>
                  <a:schemeClr val="dk1"/>
                </a:solidFill>
                <a:latin typeface="Helvetica Neue"/>
                <a:ea typeface="Helvetica Neue"/>
                <a:cs typeface="Helvetica Neue"/>
                <a:sym typeface="Helvetica Neue"/>
              </a:rPr>
              <a:t> </a:t>
            </a:r>
            <a:r>
              <a:rPr lang="en" sz="2800">
                <a:solidFill>
                  <a:schemeClr val="dk1"/>
                </a:solidFill>
                <a:latin typeface="Helvetica Neue"/>
                <a:ea typeface="Helvetica Neue"/>
                <a:cs typeface="Helvetica Neue"/>
                <a:sym typeface="Helvetica Neue"/>
              </a:rPr>
              <a:t>data to </a:t>
            </a:r>
            <a:r>
              <a:rPr b="1" i="1" lang="en" sz="2800">
                <a:solidFill>
                  <a:schemeClr val="accent4"/>
                </a:solidFill>
                <a:latin typeface="Helvetica Neue"/>
                <a:ea typeface="Helvetica Neue"/>
                <a:cs typeface="Helvetica Neue"/>
                <a:sym typeface="Helvetica Neue"/>
              </a:rPr>
              <a:t>interpreting</a:t>
            </a:r>
            <a:r>
              <a:rPr lang="en" sz="2800">
                <a:solidFill>
                  <a:schemeClr val="dk1"/>
                </a:solidFill>
                <a:latin typeface="Helvetica Neue"/>
                <a:ea typeface="Helvetica Neue"/>
                <a:cs typeface="Helvetica Neue"/>
                <a:sym typeface="Helvetica Neue"/>
              </a:rPr>
              <a:t> </a:t>
            </a:r>
            <a:r>
              <a:rPr lang="en" sz="2800">
                <a:solidFill>
                  <a:schemeClr val="dk1"/>
                </a:solidFill>
                <a:latin typeface="Helvetica Neue"/>
                <a:ea typeface="Helvetica Neue"/>
                <a:cs typeface="Helvetica Neue"/>
                <a:sym typeface="Helvetica Neue"/>
              </a:rPr>
              <a:t>data.</a:t>
            </a:r>
            <a:endParaRPr sz="2800">
              <a:solidFill>
                <a:schemeClr val="dk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0" y="1211658"/>
            <a:ext cx="9144002" cy="27201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3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Neural Data </a:t>
            </a:r>
            <a:r>
              <a:rPr b="1" i="1" lang="en">
                <a:solidFill>
                  <a:schemeClr val="accent1"/>
                </a:solidFill>
                <a:latin typeface="Helvetica Neue"/>
                <a:ea typeface="Helvetica Neue"/>
                <a:cs typeface="Helvetica Neue"/>
                <a:sym typeface="Helvetica Neue"/>
              </a:rPr>
              <a:t>Collection</a:t>
            </a:r>
            <a:endParaRPr b="1" i="1">
              <a:solidFill>
                <a:schemeClr val="accent1"/>
              </a:solidFill>
              <a:latin typeface="Helvetica Neue"/>
              <a:ea typeface="Helvetica Neue"/>
              <a:cs typeface="Helvetica Neue"/>
              <a:sym typeface="Helvetica Neue"/>
            </a:endParaRPr>
          </a:p>
        </p:txBody>
      </p:sp>
      <p:pic>
        <p:nvPicPr>
          <p:cNvPr id="79" name="Google Shape;79;p17"/>
          <p:cNvPicPr preferRelativeResize="0"/>
          <p:nvPr/>
        </p:nvPicPr>
        <p:blipFill>
          <a:blip r:embed="rId3">
            <a:alphaModFix/>
          </a:blip>
          <a:stretch>
            <a:fillRect/>
          </a:stretch>
        </p:blipFill>
        <p:spPr>
          <a:xfrm>
            <a:off x="691200" y="1107562"/>
            <a:ext cx="3376701" cy="1899382"/>
          </a:xfrm>
          <a:prstGeom prst="rect">
            <a:avLst/>
          </a:prstGeom>
          <a:noFill/>
          <a:ln>
            <a:noFill/>
          </a:ln>
        </p:spPr>
      </p:pic>
      <p:pic>
        <p:nvPicPr>
          <p:cNvPr id="80" name="Google Shape;80;p17"/>
          <p:cNvPicPr preferRelativeResize="0"/>
          <p:nvPr/>
        </p:nvPicPr>
        <p:blipFill>
          <a:blip r:embed="rId4">
            <a:alphaModFix/>
          </a:blip>
          <a:stretch>
            <a:fillRect/>
          </a:stretch>
        </p:blipFill>
        <p:spPr>
          <a:xfrm>
            <a:off x="4872975" y="330700"/>
            <a:ext cx="3752376" cy="2171950"/>
          </a:xfrm>
          <a:prstGeom prst="rect">
            <a:avLst/>
          </a:prstGeom>
          <a:noFill/>
          <a:ln>
            <a:noFill/>
          </a:ln>
        </p:spPr>
      </p:pic>
      <p:pic>
        <p:nvPicPr>
          <p:cNvPr id="81" name="Google Shape;81;p17"/>
          <p:cNvPicPr preferRelativeResize="0"/>
          <p:nvPr/>
        </p:nvPicPr>
        <p:blipFill>
          <a:blip r:embed="rId5">
            <a:alphaModFix/>
          </a:blip>
          <a:stretch>
            <a:fillRect/>
          </a:stretch>
        </p:blipFill>
        <p:spPr>
          <a:xfrm>
            <a:off x="2677475" y="3111451"/>
            <a:ext cx="3376700" cy="1762624"/>
          </a:xfrm>
          <a:prstGeom prst="rect">
            <a:avLst/>
          </a:prstGeom>
          <a:noFill/>
          <a:ln>
            <a:noFill/>
          </a:ln>
        </p:spPr>
      </p:pic>
      <p:pic>
        <p:nvPicPr>
          <p:cNvPr id="82" name="Google Shape;82;p17"/>
          <p:cNvPicPr preferRelativeResize="0"/>
          <p:nvPr/>
        </p:nvPicPr>
        <p:blipFill rotWithShape="1">
          <a:blip r:embed="rId6">
            <a:alphaModFix/>
          </a:blip>
          <a:srcRect b="0" l="0" r="56597" t="0"/>
          <a:stretch/>
        </p:blipFill>
        <p:spPr>
          <a:xfrm>
            <a:off x="418351" y="3133875"/>
            <a:ext cx="2017075" cy="1822375"/>
          </a:xfrm>
          <a:prstGeom prst="rect">
            <a:avLst/>
          </a:prstGeom>
          <a:noFill/>
          <a:ln>
            <a:noFill/>
          </a:ln>
        </p:spPr>
      </p:pic>
      <p:pic>
        <p:nvPicPr>
          <p:cNvPr id="83" name="Google Shape;83;p17"/>
          <p:cNvPicPr preferRelativeResize="0"/>
          <p:nvPr/>
        </p:nvPicPr>
        <p:blipFill rotWithShape="1">
          <a:blip r:embed="rId7">
            <a:alphaModFix/>
          </a:blip>
          <a:srcRect b="0" l="0" r="38819" t="0"/>
          <a:stretch/>
        </p:blipFill>
        <p:spPr>
          <a:xfrm>
            <a:off x="7196811" y="2338300"/>
            <a:ext cx="1678239" cy="2535776"/>
          </a:xfrm>
          <a:prstGeom prst="rect">
            <a:avLst/>
          </a:prstGeom>
          <a:noFill/>
          <a:ln>
            <a:noFill/>
          </a:ln>
        </p:spPr>
      </p:pic>
      <p:pic>
        <p:nvPicPr>
          <p:cNvPr id="84" name="Google Shape;84;p17"/>
          <p:cNvPicPr preferRelativeResize="0"/>
          <p:nvPr/>
        </p:nvPicPr>
        <p:blipFill>
          <a:blip r:embed="rId8">
            <a:alphaModFix/>
          </a:blip>
          <a:stretch>
            <a:fillRect/>
          </a:stretch>
        </p:blipFill>
        <p:spPr>
          <a:xfrm>
            <a:off x="6335500" y="2571745"/>
            <a:ext cx="1436700" cy="95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3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Neural Data </a:t>
            </a:r>
            <a:r>
              <a:rPr b="1" i="1" lang="en">
                <a:solidFill>
                  <a:schemeClr val="accent1"/>
                </a:solidFill>
                <a:latin typeface="Helvetica Neue"/>
                <a:ea typeface="Helvetica Neue"/>
                <a:cs typeface="Helvetica Neue"/>
                <a:sym typeface="Helvetica Neue"/>
              </a:rPr>
              <a:t>Collection</a:t>
            </a:r>
            <a:r>
              <a:rPr b="1" lang="en">
                <a:solidFill>
                  <a:schemeClr val="accent1"/>
                </a:solidFill>
                <a:latin typeface="Helvetica Neue"/>
                <a:ea typeface="Helvetica Neue"/>
                <a:cs typeface="Helvetica Neue"/>
                <a:sym typeface="Helvetica Neue"/>
              </a:rPr>
              <a:t> </a:t>
            </a:r>
            <a:r>
              <a:rPr b="1" lang="en">
                <a:latin typeface="Helvetica Neue"/>
                <a:ea typeface="Helvetica Neue"/>
                <a:cs typeface="Helvetica Neue"/>
                <a:sym typeface="Helvetica Neue"/>
              </a:rPr>
              <a:t>- Calcium Imaging</a:t>
            </a:r>
            <a:endParaRPr b="1">
              <a:latin typeface="Helvetica Neue"/>
              <a:ea typeface="Helvetica Neue"/>
              <a:cs typeface="Helvetica Neue"/>
              <a:sym typeface="Helvetica Neue"/>
            </a:endParaRPr>
          </a:p>
        </p:txBody>
      </p:sp>
      <p:pic>
        <p:nvPicPr>
          <p:cNvPr id="90" name="Google Shape;90;p18"/>
          <p:cNvPicPr preferRelativeResize="0"/>
          <p:nvPr/>
        </p:nvPicPr>
        <p:blipFill>
          <a:blip r:embed="rId3">
            <a:alphaModFix/>
          </a:blip>
          <a:stretch>
            <a:fillRect/>
          </a:stretch>
        </p:blipFill>
        <p:spPr>
          <a:xfrm>
            <a:off x="5064175" y="1331075"/>
            <a:ext cx="3768125" cy="2984425"/>
          </a:xfrm>
          <a:prstGeom prst="rect">
            <a:avLst/>
          </a:prstGeom>
          <a:noFill/>
          <a:ln>
            <a:noFill/>
          </a:ln>
        </p:spPr>
      </p:pic>
      <p:pic>
        <p:nvPicPr>
          <p:cNvPr id="91" name="Google Shape;91;p18"/>
          <p:cNvPicPr preferRelativeResize="0"/>
          <p:nvPr/>
        </p:nvPicPr>
        <p:blipFill>
          <a:blip r:embed="rId4">
            <a:alphaModFix/>
          </a:blip>
          <a:stretch>
            <a:fillRect/>
          </a:stretch>
        </p:blipFill>
        <p:spPr>
          <a:xfrm>
            <a:off x="209550" y="1218175"/>
            <a:ext cx="4152900" cy="2458150"/>
          </a:xfrm>
          <a:prstGeom prst="rect">
            <a:avLst/>
          </a:prstGeom>
          <a:noFill/>
          <a:ln>
            <a:noFill/>
          </a:ln>
        </p:spPr>
      </p:pic>
      <p:sp>
        <p:nvSpPr>
          <p:cNvPr id="92" name="Google Shape;92;p18"/>
          <p:cNvSpPr txBox="1"/>
          <p:nvPr/>
        </p:nvSpPr>
        <p:spPr>
          <a:xfrm>
            <a:off x="3199000" y="4621150"/>
            <a:ext cx="58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Castaneras et al., </a:t>
            </a:r>
            <a:r>
              <a:rPr i="1" lang="en">
                <a:latin typeface="Helvetica Neue Light"/>
                <a:ea typeface="Helvetica Neue Light"/>
                <a:cs typeface="Helvetica Neue Light"/>
                <a:sym typeface="Helvetica Neue Light"/>
              </a:rPr>
              <a:t>Advanced Optical Methods for Brain Imaging</a:t>
            </a:r>
            <a:r>
              <a:rPr lang="en">
                <a:latin typeface="Helvetica Neue Light"/>
                <a:ea typeface="Helvetica Neue Light"/>
                <a:cs typeface="Helvetica Neue Light"/>
                <a:sym typeface="Helvetica Neue Light"/>
              </a:rPr>
              <a:t>, 2018</a:t>
            </a:r>
            <a:endParaRPr>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3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Helvetica Neue"/>
                <a:ea typeface="Helvetica Neue"/>
                <a:cs typeface="Helvetica Neue"/>
                <a:sym typeface="Helvetica Neue"/>
              </a:rPr>
              <a:t>Neural Data </a:t>
            </a:r>
            <a:r>
              <a:rPr b="1" i="1" lang="en">
                <a:solidFill>
                  <a:schemeClr val="accent1"/>
                </a:solidFill>
                <a:latin typeface="Helvetica Neue"/>
                <a:ea typeface="Helvetica Neue"/>
                <a:cs typeface="Helvetica Neue"/>
                <a:sym typeface="Helvetica Neue"/>
              </a:rPr>
              <a:t>Collection</a:t>
            </a:r>
            <a:r>
              <a:rPr b="1" lang="en">
                <a:solidFill>
                  <a:schemeClr val="accent1"/>
                </a:solidFill>
                <a:latin typeface="Helvetica Neue"/>
                <a:ea typeface="Helvetica Neue"/>
                <a:cs typeface="Helvetica Neue"/>
                <a:sym typeface="Helvetica Neue"/>
              </a:rPr>
              <a:t> </a:t>
            </a:r>
            <a:r>
              <a:rPr b="1" lang="en">
                <a:latin typeface="Helvetica Neue"/>
                <a:ea typeface="Helvetica Neue"/>
                <a:cs typeface="Helvetica Neue"/>
                <a:sym typeface="Helvetica Neue"/>
              </a:rPr>
              <a:t>- Multielectrode Arrays (MEAs)</a:t>
            </a:r>
            <a:endParaRPr b="1">
              <a:latin typeface="Helvetica Neue"/>
              <a:ea typeface="Helvetica Neue"/>
              <a:cs typeface="Helvetica Neue"/>
              <a:sym typeface="Helvetica Neue"/>
            </a:endParaRPr>
          </a:p>
        </p:txBody>
      </p:sp>
      <p:sp>
        <p:nvSpPr>
          <p:cNvPr id="98" name="Google Shape;98;p19"/>
          <p:cNvSpPr txBox="1"/>
          <p:nvPr/>
        </p:nvSpPr>
        <p:spPr>
          <a:xfrm>
            <a:off x="6348750" y="4454450"/>
            <a:ext cx="2871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Schürmann</a:t>
            </a:r>
            <a:r>
              <a:rPr lang="en" sz="1200">
                <a:latin typeface="Helvetica Neue Light"/>
                <a:ea typeface="Helvetica Neue Light"/>
                <a:cs typeface="Helvetica Neue Light"/>
                <a:sym typeface="Helvetica Neue Light"/>
              </a:rPr>
              <a:t> et al., </a:t>
            </a:r>
            <a:r>
              <a:rPr i="1" lang="en" sz="1200">
                <a:latin typeface="Helvetica Neue Light"/>
                <a:ea typeface="Helvetica Neue Light"/>
                <a:cs typeface="Helvetica Neue Light"/>
                <a:sym typeface="Helvetica Neue Light"/>
              </a:rPr>
              <a:t>PLoS ONE</a:t>
            </a:r>
            <a:r>
              <a:rPr lang="en" sz="1200">
                <a:latin typeface="Helvetica Neue Light"/>
                <a:ea typeface="Helvetica Neue Light"/>
                <a:cs typeface="Helvetica Neue Light"/>
                <a:sym typeface="Helvetica Neue Light"/>
              </a:rPr>
              <a:t>, 2018</a:t>
            </a:r>
            <a:endParaRPr sz="12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200">
                <a:latin typeface="Helvetica Neue Light"/>
                <a:ea typeface="Helvetica Neue Light"/>
                <a:cs typeface="Helvetica Neue Light"/>
                <a:sym typeface="Helvetica Neue Light"/>
              </a:rPr>
              <a:t>Axion Biosystems</a:t>
            </a:r>
            <a:endParaRPr sz="12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200">
                <a:latin typeface="Helvetica Neue Light"/>
                <a:ea typeface="Helvetica Neue Light"/>
                <a:cs typeface="Helvetica Neue Light"/>
                <a:sym typeface="Helvetica Neue Light"/>
              </a:rPr>
              <a:t>Rey et al., </a:t>
            </a:r>
            <a:r>
              <a:rPr i="1" lang="en" sz="1200">
                <a:latin typeface="Helvetica Neue Light"/>
                <a:ea typeface="Helvetica Neue Light"/>
                <a:cs typeface="Helvetica Neue Light"/>
                <a:sym typeface="Helvetica Neue Light"/>
              </a:rPr>
              <a:t>Brain Research Bulletin</a:t>
            </a:r>
            <a:r>
              <a:rPr lang="en" sz="1200">
                <a:latin typeface="Helvetica Neue Light"/>
                <a:ea typeface="Helvetica Neue Light"/>
                <a:cs typeface="Helvetica Neue Light"/>
                <a:sym typeface="Helvetica Neue Light"/>
              </a:rPr>
              <a:t>, 2015</a:t>
            </a:r>
            <a:endParaRPr sz="1200">
              <a:latin typeface="Helvetica Neue Light"/>
              <a:ea typeface="Helvetica Neue Light"/>
              <a:cs typeface="Helvetica Neue Light"/>
              <a:sym typeface="Helvetica Neue Light"/>
            </a:endParaRPr>
          </a:p>
        </p:txBody>
      </p:sp>
      <p:pic>
        <p:nvPicPr>
          <p:cNvPr id="99" name="Google Shape;99;p19"/>
          <p:cNvPicPr preferRelativeResize="0"/>
          <p:nvPr/>
        </p:nvPicPr>
        <p:blipFill>
          <a:blip r:embed="rId3">
            <a:alphaModFix/>
          </a:blip>
          <a:stretch>
            <a:fillRect/>
          </a:stretch>
        </p:blipFill>
        <p:spPr>
          <a:xfrm>
            <a:off x="311688" y="1047813"/>
            <a:ext cx="5581976" cy="2810675"/>
          </a:xfrm>
          <a:prstGeom prst="rect">
            <a:avLst/>
          </a:prstGeom>
          <a:noFill/>
          <a:ln>
            <a:noFill/>
          </a:ln>
        </p:spPr>
      </p:pic>
      <p:pic>
        <p:nvPicPr>
          <p:cNvPr id="100" name="Google Shape;100;p19"/>
          <p:cNvPicPr preferRelativeResize="0"/>
          <p:nvPr/>
        </p:nvPicPr>
        <p:blipFill>
          <a:blip r:embed="rId4">
            <a:alphaModFix/>
          </a:blip>
          <a:stretch>
            <a:fillRect/>
          </a:stretch>
        </p:blipFill>
        <p:spPr>
          <a:xfrm>
            <a:off x="437150" y="3965725"/>
            <a:ext cx="5719974" cy="1151424"/>
          </a:xfrm>
          <a:prstGeom prst="rect">
            <a:avLst/>
          </a:prstGeom>
          <a:noFill/>
          <a:ln>
            <a:noFill/>
          </a:ln>
        </p:spPr>
      </p:pic>
      <p:pic>
        <p:nvPicPr>
          <p:cNvPr id="101" name="Google Shape;101;p19"/>
          <p:cNvPicPr preferRelativeResize="0"/>
          <p:nvPr/>
        </p:nvPicPr>
        <p:blipFill rotWithShape="1">
          <a:blip r:embed="rId5">
            <a:alphaModFix/>
          </a:blip>
          <a:srcRect b="0" l="10313" r="0" t="0"/>
          <a:stretch/>
        </p:blipFill>
        <p:spPr>
          <a:xfrm>
            <a:off x="6561125" y="919050"/>
            <a:ext cx="2032275" cy="355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292625"/>
            <a:ext cx="8520600" cy="87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Neural Data </a:t>
            </a:r>
            <a:r>
              <a:rPr b="1" i="1" lang="en">
                <a:solidFill>
                  <a:schemeClr val="accent4"/>
                </a:solidFill>
                <a:latin typeface="Helvetica Neue"/>
                <a:ea typeface="Helvetica Neue"/>
                <a:cs typeface="Helvetica Neue"/>
                <a:sym typeface="Helvetica Neue"/>
              </a:rPr>
              <a:t>Interpretation</a:t>
            </a:r>
            <a:r>
              <a:rPr b="1" lang="en">
                <a:latin typeface="Helvetica Neue"/>
                <a:ea typeface="Helvetica Neue"/>
                <a:cs typeface="Helvetica Neue"/>
                <a:sym typeface="Helvetica Neue"/>
              </a:rPr>
              <a:t>: Encoding &amp; Decoding</a:t>
            </a:r>
            <a:endParaRPr b="1">
              <a:latin typeface="Helvetica Neue"/>
              <a:ea typeface="Helvetica Neue"/>
              <a:cs typeface="Helvetica Neue"/>
              <a:sym typeface="Helvetica Neue"/>
            </a:endParaRPr>
          </a:p>
        </p:txBody>
      </p:sp>
      <p:sp>
        <p:nvSpPr>
          <p:cNvPr id="107" name="Google Shape;107;p20"/>
          <p:cNvSpPr txBox="1"/>
          <p:nvPr>
            <p:ph idx="1" type="body"/>
          </p:nvPr>
        </p:nvSpPr>
        <p:spPr>
          <a:xfrm>
            <a:off x="381000" y="1321350"/>
            <a:ext cx="3324600" cy="34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How the brain </a:t>
            </a:r>
            <a:r>
              <a:rPr b="1" i="1" lang="en">
                <a:solidFill>
                  <a:schemeClr val="dk1"/>
                </a:solidFill>
                <a:latin typeface="Helvetica Neue"/>
                <a:ea typeface="Helvetica Neue"/>
                <a:cs typeface="Helvetica Neue"/>
                <a:sym typeface="Helvetica Neue"/>
              </a:rPr>
              <a:t>encodes</a:t>
            </a:r>
            <a:r>
              <a:rPr b="1" lang="en">
                <a:solidFill>
                  <a:schemeClr val="dk1"/>
                </a:solidFill>
                <a:latin typeface="Helvetica Neue"/>
                <a:ea typeface="Helvetica Neue"/>
                <a:cs typeface="Helvetica Neue"/>
                <a:sym typeface="Helvetica Neue"/>
              </a:rPr>
              <a:t> external variables into spike trains</a:t>
            </a:r>
            <a:r>
              <a:rPr lang="en">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p>
            <a:pPr indent="-342900" lvl="0" marL="457200" rtl="0" algn="l">
              <a:spcBef>
                <a:spcPts val="1200"/>
              </a:spcBef>
              <a:spcAft>
                <a:spcPts val="0"/>
              </a:spcAft>
              <a:buClr>
                <a:schemeClr val="dk1"/>
              </a:buClr>
              <a:buSzPts val="1800"/>
              <a:buFont typeface="Helvetica Neue Light"/>
              <a:buChar char="●"/>
            </a:pPr>
            <a:r>
              <a:rPr lang="en">
                <a:solidFill>
                  <a:schemeClr val="dk1"/>
                </a:solidFill>
                <a:latin typeface="Helvetica Neue Light"/>
                <a:ea typeface="Helvetica Neue Light"/>
                <a:cs typeface="Helvetica Neue Light"/>
                <a:sym typeface="Helvetica Neue Light"/>
              </a:rPr>
              <a:t>Generalized Linear Models (</a:t>
            </a:r>
            <a:r>
              <a:rPr b="1" lang="en">
                <a:solidFill>
                  <a:schemeClr val="dk1"/>
                </a:solidFill>
                <a:latin typeface="Helvetica Neue"/>
                <a:ea typeface="Helvetica Neue"/>
                <a:cs typeface="Helvetica Neue"/>
                <a:sym typeface="Helvetica Neue"/>
              </a:rPr>
              <a:t>GLMs</a:t>
            </a:r>
            <a:r>
              <a:rPr lang="en">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Spike trains can be regressed against behavior, hidden factors, and other spiking in the population</a:t>
            </a:r>
            <a:endParaRPr sz="1600">
              <a:solidFill>
                <a:schemeClr val="dk1"/>
              </a:solidFill>
              <a:latin typeface="Helvetica Neue Light"/>
              <a:ea typeface="Helvetica Neue Light"/>
              <a:cs typeface="Helvetica Neue Light"/>
              <a:sym typeface="Helvetica Neue Light"/>
            </a:endParaRPr>
          </a:p>
        </p:txBody>
      </p:sp>
      <p:pic>
        <p:nvPicPr>
          <p:cNvPr id="108" name="Google Shape;108;p20"/>
          <p:cNvPicPr preferRelativeResize="0"/>
          <p:nvPr/>
        </p:nvPicPr>
        <p:blipFill rotWithShape="1">
          <a:blip r:embed="rId3">
            <a:alphaModFix/>
          </a:blip>
          <a:srcRect b="4122" l="0" r="0" t="0"/>
          <a:stretch/>
        </p:blipFill>
        <p:spPr>
          <a:xfrm>
            <a:off x="3781800" y="1270050"/>
            <a:ext cx="5364700" cy="3545399"/>
          </a:xfrm>
          <a:prstGeom prst="rect">
            <a:avLst/>
          </a:prstGeom>
          <a:noFill/>
          <a:ln>
            <a:noFill/>
          </a:ln>
        </p:spPr>
      </p:pic>
      <p:sp>
        <p:nvSpPr>
          <p:cNvPr id="109" name="Google Shape;109;p20"/>
          <p:cNvSpPr txBox="1"/>
          <p:nvPr/>
        </p:nvSpPr>
        <p:spPr>
          <a:xfrm>
            <a:off x="5320600" y="4815450"/>
            <a:ext cx="382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Light"/>
                <a:ea typeface="Helvetica Neue Light"/>
                <a:cs typeface="Helvetica Neue Light"/>
                <a:sym typeface="Helvetica Neue Light"/>
              </a:rPr>
              <a:t>Ravani et al., </a:t>
            </a:r>
            <a:r>
              <a:rPr i="1" lang="en" sz="1200">
                <a:latin typeface="Helvetica Neue Light"/>
                <a:ea typeface="Helvetica Neue Light"/>
                <a:cs typeface="Helvetica Neue Light"/>
                <a:sym typeface="Helvetica Neue Light"/>
              </a:rPr>
              <a:t>Nephrology Dialysis Transplantation</a:t>
            </a:r>
            <a:r>
              <a:rPr lang="en" sz="1200">
                <a:latin typeface="Helvetica Neue Light"/>
                <a:ea typeface="Helvetica Neue Light"/>
                <a:cs typeface="Helvetica Neue Light"/>
                <a:sym typeface="Helvetica Neue Light"/>
              </a:rPr>
              <a:t>, 2008</a:t>
            </a:r>
            <a:endParaRPr sz="1200">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292625"/>
            <a:ext cx="8520600" cy="87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Helvetica Neue"/>
                <a:ea typeface="Helvetica Neue"/>
                <a:cs typeface="Helvetica Neue"/>
                <a:sym typeface="Helvetica Neue"/>
              </a:rPr>
              <a:t>Neural Data </a:t>
            </a:r>
            <a:r>
              <a:rPr b="1" i="1" lang="en">
                <a:solidFill>
                  <a:schemeClr val="accent4"/>
                </a:solidFill>
                <a:latin typeface="Helvetica Neue"/>
                <a:ea typeface="Helvetica Neue"/>
                <a:cs typeface="Helvetica Neue"/>
                <a:sym typeface="Helvetica Neue"/>
              </a:rPr>
              <a:t>Interpretation</a:t>
            </a:r>
            <a:r>
              <a:rPr b="1" lang="en">
                <a:latin typeface="Helvetica Neue"/>
                <a:ea typeface="Helvetica Neue"/>
                <a:cs typeface="Helvetica Neue"/>
                <a:sym typeface="Helvetica Neue"/>
              </a:rPr>
              <a:t>: Encoding &amp; Decoding</a:t>
            </a:r>
            <a:endParaRPr b="1">
              <a:latin typeface="Helvetica Neue"/>
              <a:ea typeface="Helvetica Neue"/>
              <a:cs typeface="Helvetica Neue"/>
              <a:sym typeface="Helvetica Neue"/>
            </a:endParaRPr>
          </a:p>
        </p:txBody>
      </p:sp>
      <p:sp>
        <p:nvSpPr>
          <p:cNvPr id="115" name="Google Shape;115;p21"/>
          <p:cNvSpPr txBox="1"/>
          <p:nvPr>
            <p:ph idx="1" type="body"/>
          </p:nvPr>
        </p:nvSpPr>
        <p:spPr>
          <a:xfrm>
            <a:off x="381000" y="1321350"/>
            <a:ext cx="3324600" cy="34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Helvetica Neue"/>
                <a:ea typeface="Helvetica Neue"/>
                <a:cs typeface="Helvetica Neue"/>
                <a:sym typeface="Helvetica Neue"/>
              </a:rPr>
              <a:t>How to </a:t>
            </a:r>
            <a:r>
              <a:rPr b="1" i="1" lang="en">
                <a:solidFill>
                  <a:schemeClr val="dk1"/>
                </a:solidFill>
                <a:latin typeface="Helvetica Neue"/>
                <a:ea typeface="Helvetica Neue"/>
                <a:cs typeface="Helvetica Neue"/>
                <a:sym typeface="Helvetica Neue"/>
              </a:rPr>
              <a:t>decode</a:t>
            </a:r>
            <a:r>
              <a:rPr b="1" lang="en">
                <a:solidFill>
                  <a:schemeClr val="dk1"/>
                </a:solidFill>
                <a:latin typeface="Helvetica Neue"/>
                <a:ea typeface="Helvetica Neue"/>
                <a:cs typeface="Helvetica Neue"/>
                <a:sym typeface="Helvetica Neue"/>
              </a:rPr>
              <a:t> external variables from spike trains</a:t>
            </a:r>
            <a:r>
              <a:rPr lang="en">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p>
            <a:pPr indent="-330200" lvl="0" marL="457200" rtl="0" algn="l">
              <a:spcBef>
                <a:spcPts val="120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Brain-Computer Interfaces (</a:t>
            </a:r>
            <a:r>
              <a:rPr b="1" lang="en" sz="1600">
                <a:solidFill>
                  <a:schemeClr val="dk1"/>
                </a:solidFill>
                <a:latin typeface="Helvetica Neue"/>
                <a:ea typeface="Helvetica Neue"/>
                <a:cs typeface="Helvetica Neue"/>
                <a:sym typeface="Helvetica Neue"/>
              </a:rPr>
              <a:t>BCI</a:t>
            </a:r>
            <a:r>
              <a:rPr lang="en"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Discriminative vs. Generative Models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 sz="1600">
                <a:solidFill>
                  <a:schemeClr val="dk1"/>
                </a:solidFill>
                <a:latin typeface="Helvetica Neue Light"/>
                <a:ea typeface="Helvetica Neue Light"/>
                <a:cs typeface="Helvetica Neue Light"/>
                <a:sym typeface="Helvetica Neue Light"/>
              </a:rPr>
              <a:t>Artificial Neural Networks (</a:t>
            </a:r>
            <a:r>
              <a:rPr b="1" lang="en" sz="1600">
                <a:solidFill>
                  <a:schemeClr val="dk1"/>
                </a:solidFill>
                <a:latin typeface="Helvetica Neue"/>
                <a:ea typeface="Helvetica Neue"/>
                <a:cs typeface="Helvetica Neue"/>
                <a:sym typeface="Helvetica Neue"/>
              </a:rPr>
              <a:t>ANNs</a:t>
            </a:r>
            <a:r>
              <a:rPr lang="en"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p:txBody>
      </p:sp>
      <p:pic>
        <p:nvPicPr>
          <p:cNvPr id="116" name="Google Shape;116;p21"/>
          <p:cNvPicPr preferRelativeResize="0"/>
          <p:nvPr/>
        </p:nvPicPr>
        <p:blipFill>
          <a:blip r:embed="rId3">
            <a:alphaModFix/>
          </a:blip>
          <a:stretch>
            <a:fillRect/>
          </a:stretch>
        </p:blipFill>
        <p:spPr>
          <a:xfrm>
            <a:off x="3858000" y="1317125"/>
            <a:ext cx="5133599" cy="28272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